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sldIdLst>
    <p:sldId id="256" r:id="rId5"/>
    <p:sldId id="257" r:id="rId6"/>
    <p:sldId id="258" r:id="rId7"/>
    <p:sldId id="260"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4" r:id="rId32"/>
    <p:sldId id="283" r:id="rId33"/>
    <p:sldId id="285" r:id="rId34"/>
    <p:sldId id="286" r:id="rId35"/>
    <p:sldId id="287" r:id="rId36"/>
    <p:sldId id="28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4A0C8-C0E8-4609-8DDA-9E35050F5FC2}" v="1" dt="2022-10-30T07:11:02.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4660"/>
  </p:normalViewPr>
  <p:slideViewPr>
    <p:cSldViewPr snapToGrid="0">
      <p:cViewPr>
        <p:scale>
          <a:sx n="86" d="100"/>
          <a:sy n="86" d="100"/>
        </p:scale>
        <p:origin x="3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Layth Talal AlDulaimi" userId="S::14875576@almarifa.ae::4872bfc3-9e06-43c3-8f4e-8d8ca68de3db" providerId="AD" clId="Web-{9644A0C8-C0E8-4609-8DDA-9E35050F5FC2}"/>
    <pc:docChg chg="sldOrd">
      <pc:chgData name="Mohammed Layth Talal AlDulaimi" userId="S::14875576@almarifa.ae::4872bfc3-9e06-43c3-8f4e-8d8ca68de3db" providerId="AD" clId="Web-{9644A0C8-C0E8-4609-8DDA-9E35050F5FC2}" dt="2022-10-30T07:11:02.297" v="0"/>
      <pc:docMkLst>
        <pc:docMk/>
      </pc:docMkLst>
      <pc:sldChg chg="ord">
        <pc:chgData name="Mohammed Layth Talal AlDulaimi" userId="S::14875576@almarifa.ae::4872bfc3-9e06-43c3-8f4e-8d8ca68de3db" providerId="AD" clId="Web-{9644A0C8-C0E8-4609-8DDA-9E35050F5FC2}" dt="2022-10-30T07:11:02.297" v="0"/>
        <pc:sldMkLst>
          <pc:docMk/>
          <pc:sldMk cId="266611911" sldId="25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50241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08514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470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235370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86034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234457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3303317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740701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83106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4054A-8030-4FCA-9F46-051738BEF2F8}"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2931917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84054A-8030-4FCA-9F46-051738BEF2F8}"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353648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84054A-8030-4FCA-9F46-051738BEF2F8}" type="datetimeFigureOut">
              <a:rPr lang="en-US" smtClean="0"/>
              <a:t>10/30/2022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88580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84054A-8030-4FCA-9F46-051738BEF2F8}" type="datetimeFigureOut">
              <a:rPr lang="en-US" smtClean="0"/>
              <a:t>10/30/2022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575231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4054A-8030-4FCA-9F46-051738BEF2F8}" type="datetimeFigureOut">
              <a:rPr lang="en-US" smtClean="0"/>
              <a:t>10/30/2022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92832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84054A-8030-4FCA-9F46-051738BEF2F8}"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3660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4054A-8030-4FCA-9F46-051738BEF2F8}"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2625F-602F-45FC-AB35-71C902DE0F43}" type="slidenum">
              <a:rPr lang="en-US" smtClean="0"/>
              <a:t>‹#›</a:t>
            </a:fld>
            <a:endParaRPr lang="en-US"/>
          </a:p>
        </p:txBody>
      </p:sp>
    </p:spTree>
    <p:extLst>
      <p:ext uri="{BB962C8B-B14F-4D97-AF65-F5344CB8AC3E}">
        <p14:creationId xmlns:p14="http://schemas.microsoft.com/office/powerpoint/2010/main" val="119679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84054A-8030-4FCA-9F46-051738BEF2F8}" type="datetimeFigureOut">
              <a:rPr lang="en-US" smtClean="0"/>
              <a:t>10/30/2022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52625F-602F-45FC-AB35-71C902DE0F43}" type="slidenum">
              <a:rPr lang="en-US" smtClean="0"/>
              <a:t>‹#›</a:t>
            </a:fld>
            <a:endParaRPr lang="en-US"/>
          </a:p>
        </p:txBody>
      </p:sp>
    </p:spTree>
    <p:extLst>
      <p:ext uri="{BB962C8B-B14F-4D97-AF65-F5344CB8AC3E}">
        <p14:creationId xmlns:p14="http://schemas.microsoft.com/office/powerpoint/2010/main" val="168419106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5C21-3370-6C99-2485-8985AB5F0195}"/>
              </a:ext>
            </a:extLst>
          </p:cNvPr>
          <p:cNvSpPr>
            <a:spLocks noGrp="1"/>
          </p:cNvSpPr>
          <p:nvPr>
            <p:ph type="ctrTitle"/>
          </p:nvPr>
        </p:nvSpPr>
        <p:spPr>
          <a:xfrm>
            <a:off x="499403" y="2404534"/>
            <a:ext cx="9601200" cy="1646302"/>
          </a:xfrm>
        </p:spPr>
        <p:txBody>
          <a:bodyPr/>
          <a:lstStyle/>
          <a:p>
            <a:pPr algn="ctr"/>
            <a:r>
              <a:rPr lang="en-US" dirty="0"/>
              <a:t>Reproduction in flowering plants</a:t>
            </a:r>
          </a:p>
        </p:txBody>
      </p:sp>
      <p:sp>
        <p:nvSpPr>
          <p:cNvPr id="3" name="Subtitle 2">
            <a:extLst>
              <a:ext uri="{FF2B5EF4-FFF2-40B4-BE49-F238E27FC236}">
                <a16:creationId xmlns:a16="http://schemas.microsoft.com/office/drawing/2014/main" id="{1826F04F-3C94-14BE-FCD9-560F4AA1DFC8}"/>
              </a:ext>
            </a:extLst>
          </p:cNvPr>
          <p:cNvSpPr>
            <a:spLocks noGrp="1"/>
          </p:cNvSpPr>
          <p:nvPr>
            <p:ph type="subTitle" idx="1"/>
          </p:nvPr>
        </p:nvSpPr>
        <p:spPr/>
        <p:txBody>
          <a:bodyPr/>
          <a:lstStyle/>
          <a:p>
            <a:pPr algn="ctr"/>
            <a:r>
              <a:rPr lang="en-US" dirty="0"/>
              <a:t>Chapter 16 / Part Two</a:t>
            </a:r>
          </a:p>
        </p:txBody>
      </p:sp>
    </p:spTree>
    <p:extLst>
      <p:ext uri="{BB962C8B-B14F-4D97-AF65-F5344CB8AC3E}">
        <p14:creationId xmlns:p14="http://schemas.microsoft.com/office/powerpoint/2010/main" val="2181836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69C94-6A15-2D4E-E85C-4308B50F415A}"/>
              </a:ext>
            </a:extLst>
          </p:cNvPr>
          <p:cNvSpPr>
            <a:spLocks noGrp="1"/>
          </p:cNvSpPr>
          <p:nvPr>
            <p:ph type="title"/>
          </p:nvPr>
        </p:nvSpPr>
        <p:spPr/>
        <p:txBody>
          <a:bodyPr/>
          <a:lstStyle/>
          <a:p>
            <a:r>
              <a:rPr lang="en-US" dirty="0"/>
              <a:t>A. What Is self pollination?</a:t>
            </a:r>
          </a:p>
        </p:txBody>
      </p:sp>
      <p:pic>
        <p:nvPicPr>
          <p:cNvPr id="5" name="Content Placeholder 4">
            <a:extLst>
              <a:ext uri="{FF2B5EF4-FFF2-40B4-BE49-F238E27FC236}">
                <a16:creationId xmlns:a16="http://schemas.microsoft.com/office/drawing/2014/main" id="{2A2D397F-BED3-6008-D259-BAE9EDD9FF91}"/>
              </a:ext>
            </a:extLst>
          </p:cNvPr>
          <p:cNvPicPr>
            <a:picLocks noGrp="1" noChangeAspect="1"/>
          </p:cNvPicPr>
          <p:nvPr>
            <p:ph idx="1"/>
          </p:nvPr>
        </p:nvPicPr>
        <p:blipFill>
          <a:blip r:embed="rId2"/>
          <a:stretch>
            <a:fillRect/>
          </a:stretch>
        </p:blipFill>
        <p:spPr>
          <a:xfrm>
            <a:off x="280267" y="1862052"/>
            <a:ext cx="8765468" cy="4179974"/>
          </a:xfrm>
        </p:spPr>
      </p:pic>
    </p:spTree>
    <p:extLst>
      <p:ext uri="{BB962C8B-B14F-4D97-AF65-F5344CB8AC3E}">
        <p14:creationId xmlns:p14="http://schemas.microsoft.com/office/powerpoint/2010/main" val="272496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8F49-6964-2975-04A7-40104DC8BC40}"/>
              </a:ext>
            </a:extLst>
          </p:cNvPr>
          <p:cNvSpPr>
            <a:spLocks noGrp="1"/>
          </p:cNvSpPr>
          <p:nvPr>
            <p:ph type="title"/>
          </p:nvPr>
        </p:nvSpPr>
        <p:spPr/>
        <p:txBody>
          <a:bodyPr/>
          <a:lstStyle/>
          <a:p>
            <a:r>
              <a:rPr lang="en-US" dirty="0"/>
              <a:t>Advantages and Disadvantages of self pollination</a:t>
            </a:r>
          </a:p>
        </p:txBody>
      </p:sp>
      <p:pic>
        <p:nvPicPr>
          <p:cNvPr id="5" name="Content Placeholder 4">
            <a:extLst>
              <a:ext uri="{FF2B5EF4-FFF2-40B4-BE49-F238E27FC236}">
                <a16:creationId xmlns:a16="http://schemas.microsoft.com/office/drawing/2014/main" id="{B266C297-8872-F731-372B-C22F634FAE7D}"/>
              </a:ext>
            </a:extLst>
          </p:cNvPr>
          <p:cNvPicPr>
            <a:picLocks noGrp="1" noChangeAspect="1"/>
          </p:cNvPicPr>
          <p:nvPr>
            <p:ph idx="1"/>
          </p:nvPr>
        </p:nvPicPr>
        <p:blipFill>
          <a:blip r:embed="rId2">
            <a:duotone>
              <a:prstClr val="black"/>
              <a:schemeClr val="accent2">
                <a:tint val="45000"/>
                <a:satMod val="400000"/>
              </a:schemeClr>
            </a:duotone>
          </a:blip>
          <a:stretch>
            <a:fillRect/>
          </a:stretch>
        </p:blipFill>
        <p:spPr>
          <a:xfrm>
            <a:off x="677863" y="2521762"/>
            <a:ext cx="8596312" cy="3159088"/>
          </a:xfrm>
        </p:spPr>
      </p:pic>
    </p:spTree>
    <p:extLst>
      <p:ext uri="{BB962C8B-B14F-4D97-AF65-F5344CB8AC3E}">
        <p14:creationId xmlns:p14="http://schemas.microsoft.com/office/powerpoint/2010/main" val="109301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8A05-5109-263F-6195-A904C3D33D5B}"/>
              </a:ext>
            </a:extLst>
          </p:cNvPr>
          <p:cNvSpPr>
            <a:spLocks noGrp="1"/>
          </p:cNvSpPr>
          <p:nvPr>
            <p:ph type="title"/>
          </p:nvPr>
        </p:nvSpPr>
        <p:spPr/>
        <p:txBody>
          <a:bodyPr/>
          <a:lstStyle/>
          <a:p>
            <a:r>
              <a:rPr lang="en-US" dirty="0"/>
              <a:t>B. What is cross pollination?</a:t>
            </a:r>
          </a:p>
        </p:txBody>
      </p:sp>
      <p:pic>
        <p:nvPicPr>
          <p:cNvPr id="5" name="Content Placeholder 4">
            <a:extLst>
              <a:ext uri="{FF2B5EF4-FFF2-40B4-BE49-F238E27FC236}">
                <a16:creationId xmlns:a16="http://schemas.microsoft.com/office/drawing/2014/main" id="{A45C8EA3-AD82-457C-F70E-E785483DEF91}"/>
              </a:ext>
            </a:extLst>
          </p:cNvPr>
          <p:cNvPicPr>
            <a:picLocks noGrp="1" noChangeAspect="1"/>
          </p:cNvPicPr>
          <p:nvPr>
            <p:ph idx="1"/>
          </p:nvPr>
        </p:nvPicPr>
        <p:blipFill>
          <a:blip r:embed="rId2"/>
          <a:stretch>
            <a:fillRect/>
          </a:stretch>
        </p:blipFill>
        <p:spPr>
          <a:xfrm>
            <a:off x="677863" y="1662544"/>
            <a:ext cx="8596312" cy="4494415"/>
          </a:xfrm>
        </p:spPr>
      </p:pic>
    </p:spTree>
    <p:extLst>
      <p:ext uri="{BB962C8B-B14F-4D97-AF65-F5344CB8AC3E}">
        <p14:creationId xmlns:p14="http://schemas.microsoft.com/office/powerpoint/2010/main" val="32330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EFAB-DB88-3420-6B58-7C39AC71E8AA}"/>
              </a:ext>
            </a:extLst>
          </p:cNvPr>
          <p:cNvSpPr>
            <a:spLocks noGrp="1"/>
          </p:cNvSpPr>
          <p:nvPr>
            <p:ph type="title"/>
          </p:nvPr>
        </p:nvSpPr>
        <p:spPr/>
        <p:txBody>
          <a:bodyPr/>
          <a:lstStyle/>
          <a:p>
            <a:r>
              <a:rPr lang="en-US" dirty="0"/>
              <a:t>Advantages and disadvantages of cross pollination</a:t>
            </a:r>
          </a:p>
        </p:txBody>
      </p:sp>
      <p:pic>
        <p:nvPicPr>
          <p:cNvPr id="5" name="Content Placeholder 4">
            <a:extLst>
              <a:ext uri="{FF2B5EF4-FFF2-40B4-BE49-F238E27FC236}">
                <a16:creationId xmlns:a16="http://schemas.microsoft.com/office/drawing/2014/main" id="{7ABC0F27-07FC-67DB-52DB-733D7F54A75C}"/>
              </a:ext>
            </a:extLst>
          </p:cNvPr>
          <p:cNvPicPr>
            <a:picLocks noGrp="1" noChangeAspect="1"/>
          </p:cNvPicPr>
          <p:nvPr>
            <p:ph idx="1"/>
          </p:nvPr>
        </p:nvPicPr>
        <p:blipFill>
          <a:blip r:embed="rId2">
            <a:duotone>
              <a:prstClr val="black"/>
              <a:schemeClr val="accent2">
                <a:tint val="45000"/>
                <a:satMod val="400000"/>
              </a:schemeClr>
            </a:duotone>
          </a:blip>
          <a:stretch>
            <a:fillRect/>
          </a:stretch>
        </p:blipFill>
        <p:spPr>
          <a:xfrm>
            <a:off x="677863" y="2344189"/>
            <a:ext cx="8596312" cy="3447011"/>
          </a:xfrm>
        </p:spPr>
      </p:pic>
    </p:spTree>
    <p:extLst>
      <p:ext uri="{BB962C8B-B14F-4D97-AF65-F5344CB8AC3E}">
        <p14:creationId xmlns:p14="http://schemas.microsoft.com/office/powerpoint/2010/main" val="3926423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13">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15">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DD68835-9421-C7D2-6D46-A894D6ABA512}"/>
              </a:ext>
            </a:extLst>
          </p:cNvPr>
          <p:cNvSpPr>
            <a:spLocks noGrp="1"/>
          </p:cNvSpPr>
          <p:nvPr>
            <p:ph type="title"/>
          </p:nvPr>
        </p:nvSpPr>
        <p:spPr>
          <a:xfrm>
            <a:off x="6094855" y="1261331"/>
            <a:ext cx="3497565" cy="3002662"/>
          </a:xfrm>
        </p:spPr>
        <p:txBody>
          <a:bodyPr vert="horz" lIns="91440" tIns="45720" rIns="91440" bIns="45720" rtlCol="0" anchor="b">
            <a:normAutofit/>
          </a:bodyPr>
          <a:lstStyle/>
          <a:p>
            <a:pPr>
              <a:lnSpc>
                <a:spcPct val="90000"/>
              </a:lnSpc>
            </a:pPr>
            <a:r>
              <a:rPr lang="en-US" sz="3100" b="1"/>
              <a:t>Structural adaptations of an insect-pollinated flower — </a:t>
            </a:r>
            <a:r>
              <a:rPr lang="en-US" sz="3100" b="1" i="1"/>
              <a:t>Clitoria</a:t>
            </a:r>
            <a:br>
              <a:rPr lang="en-US" sz="3100"/>
            </a:br>
            <a:endParaRPr lang="en-US" sz="3100"/>
          </a:p>
        </p:txBody>
      </p:sp>
      <p:sp>
        <p:nvSpPr>
          <p:cNvPr id="26" name="Isosceles Triangle 25">
            <a:extLst>
              <a:ext uri="{FF2B5EF4-FFF2-40B4-BE49-F238E27FC236}">
                <a16:creationId xmlns:a16="http://schemas.microsoft.com/office/drawing/2014/main" id="{643561E9-1291-4440-A6DF-5F15C8890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9" name="Content Placeholder 8">
            <a:extLst>
              <a:ext uri="{FF2B5EF4-FFF2-40B4-BE49-F238E27FC236}">
                <a16:creationId xmlns:a16="http://schemas.microsoft.com/office/drawing/2014/main" id="{FB158A60-9E26-2638-0B7B-C282180C0023}"/>
              </a:ext>
            </a:extLst>
          </p:cNvPr>
          <p:cNvPicPr>
            <a:picLocks noGrp="1" noChangeAspect="1"/>
          </p:cNvPicPr>
          <p:nvPr>
            <p:ph idx="1"/>
          </p:nvPr>
        </p:nvPicPr>
        <p:blipFill>
          <a:blip r:embed="rId2"/>
          <a:stretch>
            <a:fillRect/>
          </a:stretch>
        </p:blipFill>
        <p:spPr>
          <a:xfrm>
            <a:off x="958913" y="315884"/>
            <a:ext cx="4817044" cy="6212378"/>
          </a:xfrm>
          <a:prstGeom prst="rect">
            <a:avLst/>
          </a:prstGeom>
        </p:spPr>
      </p:pic>
    </p:spTree>
    <p:extLst>
      <p:ext uri="{BB962C8B-B14F-4D97-AF65-F5344CB8AC3E}">
        <p14:creationId xmlns:p14="http://schemas.microsoft.com/office/powerpoint/2010/main" val="3755497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4A779FE-DAF8-CB9F-63A9-0029F3C39451}"/>
              </a:ext>
            </a:extLst>
          </p:cNvPr>
          <p:cNvPicPr>
            <a:picLocks noChangeAspect="1"/>
          </p:cNvPicPr>
          <p:nvPr/>
        </p:nvPicPr>
        <p:blipFill>
          <a:blip r:embed="rId2"/>
          <a:stretch>
            <a:fillRect/>
          </a:stretch>
        </p:blipFill>
        <p:spPr>
          <a:xfrm>
            <a:off x="1880646" y="565265"/>
            <a:ext cx="4950830" cy="5685906"/>
          </a:xfrm>
          <a:prstGeom prst="rect">
            <a:avLst/>
          </a:prstGeom>
        </p:spPr>
      </p:pic>
    </p:spTree>
    <p:extLst>
      <p:ext uri="{BB962C8B-B14F-4D97-AF65-F5344CB8AC3E}">
        <p14:creationId xmlns:p14="http://schemas.microsoft.com/office/powerpoint/2010/main" val="169719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95FF-F6F6-A855-03E4-4EA4491084B4}"/>
              </a:ext>
            </a:extLst>
          </p:cNvPr>
          <p:cNvSpPr>
            <a:spLocks noGrp="1"/>
          </p:cNvSpPr>
          <p:nvPr>
            <p:ph type="title"/>
          </p:nvPr>
        </p:nvSpPr>
        <p:spPr/>
        <p:txBody>
          <a:bodyPr/>
          <a:lstStyle/>
          <a:p>
            <a:r>
              <a:rPr lang="en-PH" sz="3600" b="1" dirty="0">
                <a:latin typeface="Arial" panose="020B0604020202020204" pitchFamily="34" charset="0"/>
                <a:cs typeface="Arial" panose="020B0604020202020204" pitchFamily="34" charset="0"/>
              </a:rPr>
              <a:t>Pollination of </a:t>
            </a:r>
            <a:r>
              <a:rPr lang="en-PH" sz="3600" b="1" i="1" dirty="0" err="1">
                <a:latin typeface="Arial" panose="020B0604020202020204" pitchFamily="34" charset="0"/>
                <a:cs typeface="Arial" panose="020B0604020202020204" pitchFamily="34" charset="0"/>
              </a:rPr>
              <a:t>Clitoria</a:t>
            </a:r>
            <a:br>
              <a:rPr lang="en-PH" sz="3600" dirty="0">
                <a:latin typeface="Arial" panose="020B0604020202020204" pitchFamily="34" charset="0"/>
                <a:cs typeface="Arial" panose="020B0604020202020204" pitchFamily="34" charset="0"/>
              </a:rPr>
            </a:br>
            <a:endParaRPr lang="en-US" dirty="0"/>
          </a:p>
        </p:txBody>
      </p:sp>
      <p:pic>
        <p:nvPicPr>
          <p:cNvPr id="5" name="Content Placeholder 4">
            <a:extLst>
              <a:ext uri="{FF2B5EF4-FFF2-40B4-BE49-F238E27FC236}">
                <a16:creationId xmlns:a16="http://schemas.microsoft.com/office/drawing/2014/main" id="{DCBE7026-A2CB-026E-7A0C-E7C30386093F}"/>
              </a:ext>
            </a:extLst>
          </p:cNvPr>
          <p:cNvPicPr>
            <a:picLocks noGrp="1" noChangeAspect="1"/>
          </p:cNvPicPr>
          <p:nvPr>
            <p:ph idx="1"/>
          </p:nvPr>
        </p:nvPicPr>
        <p:blipFill>
          <a:blip r:embed="rId2"/>
          <a:stretch>
            <a:fillRect/>
          </a:stretch>
        </p:blipFill>
        <p:spPr>
          <a:xfrm>
            <a:off x="958452" y="2160588"/>
            <a:ext cx="8035133" cy="3881437"/>
          </a:xfrm>
        </p:spPr>
      </p:pic>
    </p:spTree>
    <p:extLst>
      <p:ext uri="{BB962C8B-B14F-4D97-AF65-F5344CB8AC3E}">
        <p14:creationId xmlns:p14="http://schemas.microsoft.com/office/powerpoint/2010/main" val="298927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C18B3-0AAA-A109-89E4-5EFCFFFDAE14}"/>
              </a:ext>
            </a:extLst>
          </p:cNvPr>
          <p:cNvPicPr>
            <a:picLocks noChangeAspect="1"/>
          </p:cNvPicPr>
          <p:nvPr/>
        </p:nvPicPr>
        <p:blipFill>
          <a:blip r:embed="rId2"/>
          <a:stretch>
            <a:fillRect/>
          </a:stretch>
        </p:blipFill>
        <p:spPr>
          <a:xfrm>
            <a:off x="1335578" y="51206"/>
            <a:ext cx="7456170" cy="3325233"/>
          </a:xfrm>
          <a:prstGeom prst="rect">
            <a:avLst/>
          </a:prstGeom>
        </p:spPr>
      </p:pic>
      <p:pic>
        <p:nvPicPr>
          <p:cNvPr id="5" name="Picture 4">
            <a:extLst>
              <a:ext uri="{FF2B5EF4-FFF2-40B4-BE49-F238E27FC236}">
                <a16:creationId xmlns:a16="http://schemas.microsoft.com/office/drawing/2014/main" id="{DBB8AD93-7250-296A-CC66-325DF3A8CC9B}"/>
              </a:ext>
            </a:extLst>
          </p:cNvPr>
          <p:cNvPicPr>
            <a:picLocks noChangeAspect="1"/>
          </p:cNvPicPr>
          <p:nvPr/>
        </p:nvPicPr>
        <p:blipFill>
          <a:blip r:embed="rId3"/>
          <a:stretch>
            <a:fillRect/>
          </a:stretch>
        </p:blipFill>
        <p:spPr>
          <a:xfrm>
            <a:off x="1335579" y="3481562"/>
            <a:ext cx="7456170" cy="3446187"/>
          </a:xfrm>
          <a:prstGeom prst="rect">
            <a:avLst/>
          </a:prstGeom>
        </p:spPr>
      </p:pic>
    </p:spTree>
    <p:extLst>
      <p:ext uri="{BB962C8B-B14F-4D97-AF65-F5344CB8AC3E}">
        <p14:creationId xmlns:p14="http://schemas.microsoft.com/office/powerpoint/2010/main" val="130745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505D761F-8A5F-89BC-8E25-E98239663821}"/>
              </a:ext>
            </a:extLst>
          </p:cNvPr>
          <p:cNvPicPr>
            <a:picLocks noChangeAspect="1"/>
          </p:cNvPicPr>
          <p:nvPr/>
        </p:nvPicPr>
        <p:blipFill>
          <a:blip r:embed="rId2"/>
          <a:stretch>
            <a:fillRect/>
          </a:stretch>
        </p:blipFill>
        <p:spPr>
          <a:xfrm>
            <a:off x="2468174" y="1131994"/>
            <a:ext cx="7257528" cy="4590386"/>
          </a:xfrm>
          <a:prstGeom prst="rect">
            <a:avLst/>
          </a:prstGeom>
        </p:spPr>
      </p:pic>
    </p:spTree>
    <p:extLst>
      <p:ext uri="{BB962C8B-B14F-4D97-AF65-F5344CB8AC3E}">
        <p14:creationId xmlns:p14="http://schemas.microsoft.com/office/powerpoint/2010/main" val="200675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4AEC9EED-7DD6-11CD-9FF5-0D10D06A9BE2}"/>
              </a:ext>
            </a:extLst>
          </p:cNvPr>
          <p:cNvPicPr>
            <a:picLocks noChangeAspect="1"/>
          </p:cNvPicPr>
          <p:nvPr/>
        </p:nvPicPr>
        <p:blipFill rotWithShape="1">
          <a:blip r:embed="rId2"/>
          <a:srcRect l="378" r="1" b="1"/>
          <a:stretch/>
        </p:blipFill>
        <p:spPr>
          <a:xfrm>
            <a:off x="568452" y="571500"/>
            <a:ext cx="11055096" cy="5715000"/>
          </a:xfrm>
          <a:prstGeom prst="rect">
            <a:avLst/>
          </a:prstGeom>
        </p:spPr>
      </p:pic>
    </p:spTree>
    <p:extLst>
      <p:ext uri="{BB962C8B-B14F-4D97-AF65-F5344CB8AC3E}">
        <p14:creationId xmlns:p14="http://schemas.microsoft.com/office/powerpoint/2010/main" val="314914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1E9C-4D68-0832-29E3-7685CD66D2E9}"/>
              </a:ext>
            </a:extLst>
          </p:cNvPr>
          <p:cNvSpPr>
            <a:spLocks noGrp="1"/>
          </p:cNvSpPr>
          <p:nvPr>
            <p:ph type="title"/>
          </p:nvPr>
        </p:nvSpPr>
        <p:spPr/>
        <p:txBody>
          <a:bodyPr/>
          <a:lstStyle/>
          <a:p>
            <a:r>
              <a:rPr lang="en-US" dirty="0"/>
              <a:t>The flower and types of reproduction:</a:t>
            </a:r>
          </a:p>
        </p:txBody>
      </p:sp>
      <p:sp>
        <p:nvSpPr>
          <p:cNvPr id="3" name="Content Placeholder 2">
            <a:extLst>
              <a:ext uri="{FF2B5EF4-FFF2-40B4-BE49-F238E27FC236}">
                <a16:creationId xmlns:a16="http://schemas.microsoft.com/office/drawing/2014/main" id="{DA4AA5A0-E230-0EEA-E3AF-5C874757D071}"/>
              </a:ext>
            </a:extLst>
          </p:cNvPr>
          <p:cNvSpPr>
            <a:spLocks noGrp="1"/>
          </p:cNvSpPr>
          <p:nvPr>
            <p:ph idx="1"/>
          </p:nvPr>
        </p:nvSpPr>
        <p:spPr>
          <a:xfrm>
            <a:off x="677334" y="1673629"/>
            <a:ext cx="8596668" cy="4367733"/>
          </a:xfrm>
        </p:spPr>
        <p:txBody>
          <a:bodyPr/>
          <a:lstStyle/>
          <a:p>
            <a:r>
              <a:rPr lang="en-US" dirty="0"/>
              <a:t>• Flower: Is the reproductive structure of a plant Function:</a:t>
            </a:r>
          </a:p>
          <a:p>
            <a:endParaRPr lang="en-US" dirty="0"/>
          </a:p>
          <a:p>
            <a:pPr marL="0" indent="0">
              <a:buNone/>
            </a:pPr>
            <a:r>
              <a:rPr lang="en-US" dirty="0"/>
              <a:t> (a) attracting insects </a:t>
            </a:r>
          </a:p>
          <a:p>
            <a:pPr marL="0" indent="0">
              <a:buNone/>
            </a:pPr>
            <a:r>
              <a:rPr lang="en-US" dirty="0"/>
              <a:t>(b) producing seeds </a:t>
            </a:r>
          </a:p>
          <a:p>
            <a:pPr marL="0" indent="0">
              <a:buNone/>
            </a:pPr>
            <a:r>
              <a:rPr lang="en-US" dirty="0"/>
              <a:t>(c) producing pollen </a:t>
            </a:r>
          </a:p>
          <a:p>
            <a:pPr marL="0" indent="0">
              <a:buNone/>
            </a:pPr>
            <a:r>
              <a:rPr lang="en-US" dirty="0"/>
              <a:t>(d) producing nectar </a:t>
            </a:r>
          </a:p>
          <a:p>
            <a:pPr marL="0" indent="0">
              <a:buNone/>
            </a:pPr>
            <a:r>
              <a:rPr lang="en-US" dirty="0"/>
              <a:t>Flowers are either: </a:t>
            </a:r>
          </a:p>
          <a:p>
            <a:pPr marL="0" indent="0">
              <a:buNone/>
            </a:pPr>
            <a:r>
              <a:rPr lang="en-US" dirty="0"/>
              <a:t>• Bisexual or hermaphrodite: A condition where male and female reproductive organs are found in the same flower</a:t>
            </a:r>
          </a:p>
          <a:p>
            <a:pPr marL="0" indent="0">
              <a:buNone/>
            </a:pPr>
            <a:r>
              <a:rPr lang="en-US" dirty="0"/>
              <a:t> • Unisexual flower: A flower with either male or female reproductive organs </a:t>
            </a:r>
          </a:p>
        </p:txBody>
      </p:sp>
    </p:spTree>
    <p:extLst>
      <p:ext uri="{BB962C8B-B14F-4D97-AF65-F5344CB8AC3E}">
        <p14:creationId xmlns:p14="http://schemas.microsoft.com/office/powerpoint/2010/main" val="416826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5552-1D59-DB2E-BD69-6526FA6C6641}"/>
              </a:ext>
            </a:extLst>
          </p:cNvPr>
          <p:cNvSpPr>
            <a:spLocks noGrp="1"/>
          </p:cNvSpPr>
          <p:nvPr>
            <p:ph type="title"/>
          </p:nvPr>
        </p:nvSpPr>
        <p:spPr/>
        <p:txBody>
          <a:bodyPr>
            <a:normAutofit fontScale="90000"/>
          </a:bodyPr>
          <a:lstStyle/>
          <a:p>
            <a:r>
              <a:rPr lang="en-PH" sz="3600" b="1" dirty="0">
                <a:latin typeface="Arial" panose="020B0604020202020204" pitchFamily="34" charset="0"/>
                <a:cs typeface="Arial" panose="020B0604020202020204" pitchFamily="34" charset="0"/>
              </a:rPr>
              <a:t>Structural adaptations of a wind-pollinated flower — </a:t>
            </a:r>
            <a:r>
              <a:rPr lang="en-PH" sz="3600" b="1" i="1" dirty="0" err="1">
                <a:latin typeface="Arial" panose="020B0604020202020204" pitchFamily="34" charset="0"/>
                <a:cs typeface="Arial" panose="020B0604020202020204" pitchFamily="34" charset="0"/>
              </a:rPr>
              <a:t>Ischaemum</a:t>
            </a:r>
            <a:r>
              <a:rPr lang="en-PH" sz="3600" b="1" i="1" dirty="0">
                <a:latin typeface="Arial" panose="020B0604020202020204" pitchFamily="34" charset="0"/>
                <a:cs typeface="Arial" panose="020B0604020202020204" pitchFamily="34" charset="0"/>
              </a:rPr>
              <a:t> </a:t>
            </a:r>
            <a:r>
              <a:rPr lang="en-PH" sz="3600" b="1" i="1" dirty="0" err="1">
                <a:latin typeface="Arial" panose="020B0604020202020204" pitchFamily="34" charset="0"/>
                <a:cs typeface="Arial" panose="020B0604020202020204" pitchFamily="34" charset="0"/>
              </a:rPr>
              <a:t>muticum</a:t>
            </a:r>
            <a:r>
              <a:rPr lang="en-PH" sz="3600" b="1" i="1" dirty="0">
                <a:latin typeface="Arial" panose="020B0604020202020204" pitchFamily="34" charset="0"/>
                <a:cs typeface="Arial" panose="020B0604020202020204" pitchFamily="34" charset="0"/>
              </a:rPr>
              <a:t> </a:t>
            </a:r>
            <a:br>
              <a:rPr lang="en-PH" sz="3600" dirty="0">
                <a:latin typeface="Arial" panose="020B0604020202020204" pitchFamily="34" charset="0"/>
                <a:cs typeface="Arial" panose="020B0604020202020204" pitchFamily="34" charset="0"/>
              </a:rPr>
            </a:br>
            <a:endParaRPr lang="en-US" dirty="0"/>
          </a:p>
        </p:txBody>
      </p:sp>
      <p:pic>
        <p:nvPicPr>
          <p:cNvPr id="5" name="Content Placeholder 4">
            <a:extLst>
              <a:ext uri="{FF2B5EF4-FFF2-40B4-BE49-F238E27FC236}">
                <a16:creationId xmlns:a16="http://schemas.microsoft.com/office/drawing/2014/main" id="{E3C1BF45-AFAD-91C6-749A-A2814369A3C5}"/>
              </a:ext>
            </a:extLst>
          </p:cNvPr>
          <p:cNvPicPr>
            <a:picLocks noGrp="1" noChangeAspect="1"/>
          </p:cNvPicPr>
          <p:nvPr>
            <p:ph idx="1"/>
          </p:nvPr>
        </p:nvPicPr>
        <p:blipFill>
          <a:blip r:embed="rId2"/>
          <a:stretch>
            <a:fillRect/>
          </a:stretch>
        </p:blipFill>
        <p:spPr>
          <a:xfrm>
            <a:off x="677863" y="2186356"/>
            <a:ext cx="8596312" cy="3829901"/>
          </a:xfrm>
        </p:spPr>
      </p:pic>
    </p:spTree>
    <p:extLst>
      <p:ext uri="{BB962C8B-B14F-4D97-AF65-F5344CB8AC3E}">
        <p14:creationId xmlns:p14="http://schemas.microsoft.com/office/powerpoint/2010/main" val="318966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0157-090D-AACC-DDE5-B7ECD290F655}"/>
              </a:ext>
            </a:extLst>
          </p:cNvPr>
          <p:cNvSpPr>
            <a:spLocks noGrp="1"/>
          </p:cNvSpPr>
          <p:nvPr>
            <p:ph type="title"/>
          </p:nvPr>
        </p:nvSpPr>
        <p:spPr>
          <a:xfrm>
            <a:off x="677334" y="609600"/>
            <a:ext cx="8596668" cy="897775"/>
          </a:xfrm>
        </p:spPr>
        <p:txBody>
          <a:bodyPr/>
          <a:lstStyle/>
          <a:p>
            <a:pPr algn="ctr"/>
            <a:r>
              <a:rPr lang="en-PH" sz="3600" b="1" i="1" dirty="0" err="1">
                <a:latin typeface="Arial" panose="020B0604020202020204" pitchFamily="34" charset="0"/>
                <a:cs typeface="Arial" panose="020B0604020202020204" pitchFamily="34" charset="0"/>
              </a:rPr>
              <a:t>Ischaemum</a:t>
            </a:r>
            <a:r>
              <a:rPr lang="en-PH" sz="3600" b="1" i="1" dirty="0">
                <a:latin typeface="Arial" panose="020B0604020202020204" pitchFamily="34" charset="0"/>
                <a:cs typeface="Arial" panose="020B0604020202020204" pitchFamily="34" charset="0"/>
              </a:rPr>
              <a:t> </a:t>
            </a:r>
            <a:r>
              <a:rPr lang="en-PH" sz="3600" b="1" i="1" dirty="0" err="1">
                <a:latin typeface="Arial" panose="020B0604020202020204" pitchFamily="34" charset="0"/>
                <a:cs typeface="Arial" panose="020B0604020202020204" pitchFamily="34" charset="0"/>
              </a:rPr>
              <a:t>muticum</a:t>
            </a:r>
            <a:endParaRPr lang="en-US" dirty="0"/>
          </a:p>
        </p:txBody>
      </p:sp>
      <p:pic>
        <p:nvPicPr>
          <p:cNvPr id="6" name="Content Placeholder 5">
            <a:extLst>
              <a:ext uri="{FF2B5EF4-FFF2-40B4-BE49-F238E27FC236}">
                <a16:creationId xmlns:a16="http://schemas.microsoft.com/office/drawing/2014/main" id="{4A1F3F3B-B27F-BCEE-1D81-46BD77B41693}"/>
              </a:ext>
            </a:extLst>
          </p:cNvPr>
          <p:cNvPicPr>
            <a:picLocks noGrp="1" noChangeAspect="1"/>
          </p:cNvPicPr>
          <p:nvPr>
            <p:ph sz="half" idx="1"/>
          </p:nvPr>
        </p:nvPicPr>
        <p:blipFill>
          <a:blip r:embed="rId2"/>
          <a:stretch>
            <a:fillRect/>
          </a:stretch>
        </p:blipFill>
        <p:spPr>
          <a:xfrm>
            <a:off x="753687" y="1561586"/>
            <a:ext cx="3556002" cy="4480440"/>
          </a:xfrm>
        </p:spPr>
      </p:pic>
      <p:pic>
        <p:nvPicPr>
          <p:cNvPr id="8" name="Content Placeholder 7">
            <a:extLst>
              <a:ext uri="{FF2B5EF4-FFF2-40B4-BE49-F238E27FC236}">
                <a16:creationId xmlns:a16="http://schemas.microsoft.com/office/drawing/2014/main" id="{671E72A6-6DAA-8CA8-CA5B-D2D62EDEF238}"/>
              </a:ext>
            </a:extLst>
          </p:cNvPr>
          <p:cNvPicPr>
            <a:picLocks noGrp="1" noChangeAspect="1"/>
          </p:cNvPicPr>
          <p:nvPr>
            <p:ph sz="half" idx="2"/>
          </p:nvPr>
        </p:nvPicPr>
        <p:blipFill>
          <a:blip r:embed="rId3"/>
          <a:stretch>
            <a:fillRect/>
          </a:stretch>
        </p:blipFill>
        <p:spPr>
          <a:xfrm>
            <a:off x="5089525" y="1634836"/>
            <a:ext cx="4184650" cy="4407189"/>
          </a:xfrm>
        </p:spPr>
      </p:pic>
    </p:spTree>
    <p:extLst>
      <p:ext uri="{BB962C8B-B14F-4D97-AF65-F5344CB8AC3E}">
        <p14:creationId xmlns:p14="http://schemas.microsoft.com/office/powerpoint/2010/main" val="3192577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14A5-DADD-78D0-C77D-5B4F8B98F44D}"/>
              </a:ext>
            </a:extLst>
          </p:cNvPr>
          <p:cNvSpPr>
            <a:spLocks noGrp="1"/>
          </p:cNvSpPr>
          <p:nvPr>
            <p:ph type="title"/>
          </p:nvPr>
        </p:nvSpPr>
        <p:spPr>
          <a:xfrm>
            <a:off x="677334" y="88670"/>
            <a:ext cx="8596668" cy="642850"/>
          </a:xfrm>
        </p:spPr>
        <p:txBody>
          <a:bodyPr>
            <a:normAutofit/>
          </a:bodyPr>
          <a:lstStyle/>
          <a:p>
            <a:r>
              <a:rPr lang="en-US" dirty="0"/>
              <a:t>Insect pollination VS Wind pollination</a:t>
            </a:r>
          </a:p>
        </p:txBody>
      </p:sp>
      <p:pic>
        <p:nvPicPr>
          <p:cNvPr id="5" name="Content Placeholder 4">
            <a:extLst>
              <a:ext uri="{FF2B5EF4-FFF2-40B4-BE49-F238E27FC236}">
                <a16:creationId xmlns:a16="http://schemas.microsoft.com/office/drawing/2014/main" id="{E3F0BE4A-2670-D850-64D4-3BCEAF1D8366}"/>
              </a:ext>
            </a:extLst>
          </p:cNvPr>
          <p:cNvPicPr>
            <a:picLocks noGrp="1" noChangeAspect="1"/>
          </p:cNvPicPr>
          <p:nvPr>
            <p:ph idx="1"/>
          </p:nvPr>
        </p:nvPicPr>
        <p:blipFill>
          <a:blip r:embed="rId2">
            <a:duotone>
              <a:prstClr val="black"/>
              <a:schemeClr val="accent2">
                <a:tint val="45000"/>
                <a:satMod val="400000"/>
              </a:schemeClr>
            </a:duotone>
          </a:blip>
          <a:stretch>
            <a:fillRect/>
          </a:stretch>
        </p:blipFill>
        <p:spPr>
          <a:xfrm>
            <a:off x="410615" y="861271"/>
            <a:ext cx="9074150" cy="2679951"/>
          </a:xfrm>
        </p:spPr>
      </p:pic>
      <p:pic>
        <p:nvPicPr>
          <p:cNvPr id="9" name="Picture 8">
            <a:extLst>
              <a:ext uri="{FF2B5EF4-FFF2-40B4-BE49-F238E27FC236}">
                <a16:creationId xmlns:a16="http://schemas.microsoft.com/office/drawing/2014/main" id="{70F9DD0B-9E59-1D9A-D6FE-162F62BE151E}"/>
              </a:ext>
            </a:extLst>
          </p:cNvPr>
          <p:cNvPicPr>
            <a:picLocks noChangeAspect="1"/>
          </p:cNvPicPr>
          <p:nvPr/>
        </p:nvPicPr>
        <p:blipFill>
          <a:blip r:embed="rId3">
            <a:duotone>
              <a:prstClr val="black"/>
              <a:schemeClr val="accent2">
                <a:tint val="45000"/>
                <a:satMod val="400000"/>
              </a:schemeClr>
            </a:duotone>
          </a:blip>
          <a:stretch>
            <a:fillRect/>
          </a:stretch>
        </p:blipFill>
        <p:spPr>
          <a:xfrm>
            <a:off x="410614" y="3541222"/>
            <a:ext cx="9074149" cy="2961656"/>
          </a:xfrm>
          <a:prstGeom prst="rect">
            <a:avLst/>
          </a:prstGeom>
        </p:spPr>
      </p:pic>
    </p:spTree>
    <p:extLst>
      <p:ext uri="{BB962C8B-B14F-4D97-AF65-F5344CB8AC3E}">
        <p14:creationId xmlns:p14="http://schemas.microsoft.com/office/powerpoint/2010/main" val="37424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CDF9-6151-DE1C-D268-6572977D18BF}"/>
              </a:ext>
            </a:extLst>
          </p:cNvPr>
          <p:cNvSpPr>
            <a:spLocks noGrp="1"/>
          </p:cNvSpPr>
          <p:nvPr>
            <p:ph type="title"/>
          </p:nvPr>
        </p:nvSpPr>
        <p:spPr/>
        <p:txBody>
          <a:bodyPr/>
          <a:lstStyle/>
          <a:p>
            <a:pPr algn="ctr"/>
            <a:r>
              <a:rPr lang="en-US" dirty="0"/>
              <a:t>Fertilization </a:t>
            </a:r>
          </a:p>
        </p:txBody>
      </p:sp>
      <p:sp>
        <p:nvSpPr>
          <p:cNvPr id="3" name="Content Placeholder 2">
            <a:extLst>
              <a:ext uri="{FF2B5EF4-FFF2-40B4-BE49-F238E27FC236}">
                <a16:creationId xmlns:a16="http://schemas.microsoft.com/office/drawing/2014/main" id="{26B361B9-BB31-5368-7523-1F938FB55C6A}"/>
              </a:ext>
            </a:extLst>
          </p:cNvPr>
          <p:cNvSpPr>
            <a:spLocks noGrp="1"/>
          </p:cNvSpPr>
          <p:nvPr>
            <p:ph idx="1"/>
          </p:nvPr>
        </p:nvSpPr>
        <p:spPr/>
        <p:txBody>
          <a:bodyPr/>
          <a:lstStyle/>
          <a:p>
            <a:r>
              <a:rPr lang="en-US" dirty="0"/>
              <a:t>Gametes: Sex cells of living organisms. </a:t>
            </a:r>
          </a:p>
          <a:p>
            <a:r>
              <a:rPr lang="en-US" dirty="0"/>
              <a:t>In animals the male gamete is called sperm and the female gamete is the egg or ovum. </a:t>
            </a:r>
          </a:p>
          <a:p>
            <a:r>
              <a:rPr lang="en-US" dirty="0"/>
              <a:t>In plants the male gamete is found in the pollen grain, and the female gamete is the egg cell in the ovule. </a:t>
            </a:r>
          </a:p>
          <a:p>
            <a:r>
              <a:rPr lang="en-US" dirty="0"/>
              <a:t>Fertilization: Is the fusion of the male and female gametes (exactly their nuclei) to form a zygote. </a:t>
            </a:r>
          </a:p>
          <a:p>
            <a:r>
              <a:rPr lang="en-US" dirty="0"/>
              <a:t>Zygote: Is the cell which is formed from the fusion of male and female gamete.</a:t>
            </a:r>
          </a:p>
        </p:txBody>
      </p:sp>
    </p:spTree>
    <p:extLst>
      <p:ext uri="{BB962C8B-B14F-4D97-AF65-F5344CB8AC3E}">
        <p14:creationId xmlns:p14="http://schemas.microsoft.com/office/powerpoint/2010/main" val="3410304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B799415-C8A1-4AF4-937A-39B3E588AE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8EB8367E-3136-45F1-990E-488C55098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86210AB-2561-4597-BB00-F0A66DE53A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59C5E5B-705A-43A1-82C0-78ACAB104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65BB93FF-8832-4C5A-B252-45B2AC90A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FA91EBA-81C6-454D-A335-4C46756B7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C56E4D95-BC51-4CA7-BF3E-37A208BBF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49071018-7773-4384-A4FE-A8909FF2E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5742FF41-2414-456B-94FF-64FE4EC6F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C76E901C-D221-4E6B-BECD-B6BE80E2D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95A4D139-5BEB-405E-8DBB-17A19A102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420B007-0BE5-7F99-B79D-C8A0DF52132C}"/>
              </a:ext>
            </a:extLst>
          </p:cNvPr>
          <p:cNvSpPr>
            <a:spLocks noGrp="1"/>
          </p:cNvSpPr>
          <p:nvPr>
            <p:ph type="title"/>
          </p:nvPr>
        </p:nvSpPr>
        <p:spPr>
          <a:xfrm>
            <a:off x="890423" y="1722427"/>
            <a:ext cx="4410720" cy="2328409"/>
          </a:xfrm>
        </p:spPr>
        <p:txBody>
          <a:bodyPr vert="horz" lIns="91440" tIns="45720" rIns="91440" bIns="45720" rtlCol="0" anchor="b">
            <a:normAutofit/>
          </a:bodyPr>
          <a:lstStyle/>
          <a:p>
            <a:r>
              <a:rPr lang="en-US" sz="5400"/>
              <a:t>Fertilization </a:t>
            </a:r>
          </a:p>
        </p:txBody>
      </p:sp>
      <p:pic>
        <p:nvPicPr>
          <p:cNvPr id="8" name="Content Placeholder 7">
            <a:extLst>
              <a:ext uri="{FF2B5EF4-FFF2-40B4-BE49-F238E27FC236}">
                <a16:creationId xmlns:a16="http://schemas.microsoft.com/office/drawing/2014/main" id="{2B8D2E5F-8216-245C-ACA8-DF551797F843}"/>
              </a:ext>
            </a:extLst>
          </p:cNvPr>
          <p:cNvPicPr>
            <a:picLocks noGrp="1" noChangeAspect="1"/>
          </p:cNvPicPr>
          <p:nvPr>
            <p:ph sz="half" idx="2"/>
          </p:nvPr>
        </p:nvPicPr>
        <p:blipFill>
          <a:blip r:embed="rId2"/>
          <a:stretch>
            <a:fillRect/>
          </a:stretch>
        </p:blipFill>
        <p:spPr>
          <a:xfrm>
            <a:off x="4789309" y="3424766"/>
            <a:ext cx="4410720" cy="3131612"/>
          </a:xfrm>
          <a:prstGeom prst="rect">
            <a:avLst/>
          </a:prstGeom>
        </p:spPr>
      </p:pic>
      <p:pic>
        <p:nvPicPr>
          <p:cNvPr id="6" name="Content Placeholder 5">
            <a:extLst>
              <a:ext uri="{FF2B5EF4-FFF2-40B4-BE49-F238E27FC236}">
                <a16:creationId xmlns:a16="http://schemas.microsoft.com/office/drawing/2014/main" id="{B0BB4FD1-05ED-155F-7805-874CC0BBF383}"/>
              </a:ext>
            </a:extLst>
          </p:cNvPr>
          <p:cNvPicPr>
            <a:picLocks noGrp="1" noChangeAspect="1"/>
          </p:cNvPicPr>
          <p:nvPr>
            <p:ph sz="half" idx="1"/>
          </p:nvPr>
        </p:nvPicPr>
        <p:blipFill>
          <a:blip r:embed="rId3"/>
          <a:stretch>
            <a:fillRect/>
          </a:stretch>
        </p:blipFill>
        <p:spPr>
          <a:xfrm>
            <a:off x="4806031" y="131128"/>
            <a:ext cx="4410721" cy="2992016"/>
          </a:xfrm>
          <a:prstGeom prst="rect">
            <a:avLst/>
          </a:prstGeom>
        </p:spPr>
      </p:pic>
    </p:spTree>
    <p:extLst>
      <p:ext uri="{BB962C8B-B14F-4D97-AF65-F5344CB8AC3E}">
        <p14:creationId xmlns:p14="http://schemas.microsoft.com/office/powerpoint/2010/main" val="42391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D5DB810C-2F73-6940-3FAC-EDC6FC68E07D}"/>
              </a:ext>
            </a:extLst>
          </p:cNvPr>
          <p:cNvPicPr>
            <a:picLocks noChangeAspect="1"/>
          </p:cNvPicPr>
          <p:nvPr/>
        </p:nvPicPr>
        <p:blipFill>
          <a:blip r:embed="rId2"/>
          <a:stretch>
            <a:fillRect/>
          </a:stretch>
        </p:blipFill>
        <p:spPr>
          <a:xfrm>
            <a:off x="1640253" y="1131994"/>
            <a:ext cx="8913370" cy="4590386"/>
          </a:xfrm>
          <a:prstGeom prst="rect">
            <a:avLst/>
          </a:prstGeom>
        </p:spPr>
      </p:pic>
    </p:spTree>
    <p:extLst>
      <p:ext uri="{BB962C8B-B14F-4D97-AF65-F5344CB8AC3E}">
        <p14:creationId xmlns:p14="http://schemas.microsoft.com/office/powerpoint/2010/main" val="3710376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A89-F445-ABEB-F9A7-E092637BF68B}"/>
              </a:ext>
            </a:extLst>
          </p:cNvPr>
          <p:cNvSpPr>
            <a:spLocks noGrp="1"/>
          </p:cNvSpPr>
          <p:nvPr>
            <p:ph type="title"/>
          </p:nvPr>
        </p:nvSpPr>
        <p:spPr/>
        <p:txBody>
          <a:bodyPr/>
          <a:lstStyle/>
          <a:p>
            <a:r>
              <a:rPr lang="en-US" dirty="0"/>
              <a:t>Fertilization </a:t>
            </a:r>
          </a:p>
        </p:txBody>
      </p:sp>
      <p:pic>
        <p:nvPicPr>
          <p:cNvPr id="6" name="Content Placeholder 5">
            <a:extLst>
              <a:ext uri="{FF2B5EF4-FFF2-40B4-BE49-F238E27FC236}">
                <a16:creationId xmlns:a16="http://schemas.microsoft.com/office/drawing/2014/main" id="{BFF519F5-1601-7A94-2A8C-C6285E3D9197}"/>
              </a:ext>
            </a:extLst>
          </p:cNvPr>
          <p:cNvPicPr>
            <a:picLocks noGrp="1" noChangeAspect="1"/>
          </p:cNvPicPr>
          <p:nvPr>
            <p:ph sz="half" idx="1"/>
          </p:nvPr>
        </p:nvPicPr>
        <p:blipFill>
          <a:blip r:embed="rId2"/>
          <a:stretch>
            <a:fillRect/>
          </a:stretch>
        </p:blipFill>
        <p:spPr>
          <a:xfrm>
            <a:off x="677863" y="2604310"/>
            <a:ext cx="4183062" cy="2993992"/>
          </a:xfrm>
        </p:spPr>
      </p:pic>
      <p:pic>
        <p:nvPicPr>
          <p:cNvPr id="8" name="Content Placeholder 7">
            <a:extLst>
              <a:ext uri="{FF2B5EF4-FFF2-40B4-BE49-F238E27FC236}">
                <a16:creationId xmlns:a16="http://schemas.microsoft.com/office/drawing/2014/main" id="{A8E3C523-B3B5-BA96-AA55-ACA8B1E9A922}"/>
              </a:ext>
            </a:extLst>
          </p:cNvPr>
          <p:cNvPicPr>
            <a:picLocks noGrp="1" noChangeAspect="1"/>
          </p:cNvPicPr>
          <p:nvPr>
            <p:ph sz="half" idx="2"/>
          </p:nvPr>
        </p:nvPicPr>
        <p:blipFill>
          <a:blip r:embed="rId3"/>
          <a:stretch>
            <a:fillRect/>
          </a:stretch>
        </p:blipFill>
        <p:spPr>
          <a:xfrm>
            <a:off x="5089525" y="2604310"/>
            <a:ext cx="4184650" cy="2993992"/>
          </a:xfrm>
        </p:spPr>
      </p:pic>
    </p:spTree>
    <p:extLst>
      <p:ext uri="{BB962C8B-B14F-4D97-AF65-F5344CB8AC3E}">
        <p14:creationId xmlns:p14="http://schemas.microsoft.com/office/powerpoint/2010/main" val="300422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F90FA-596B-F66E-5D72-9F72E57ADBC5}"/>
              </a:ext>
            </a:extLst>
          </p:cNvPr>
          <p:cNvSpPr>
            <a:spLocks noGrp="1"/>
          </p:cNvSpPr>
          <p:nvPr>
            <p:ph type="title"/>
          </p:nvPr>
        </p:nvSpPr>
        <p:spPr/>
        <p:txBody>
          <a:bodyPr/>
          <a:lstStyle/>
          <a:p>
            <a:pPr algn="ctr"/>
            <a:r>
              <a:rPr lang="en-US" dirty="0"/>
              <a:t>Fertilization </a:t>
            </a:r>
          </a:p>
        </p:txBody>
      </p:sp>
      <p:pic>
        <p:nvPicPr>
          <p:cNvPr id="6" name="Content Placeholder 5">
            <a:extLst>
              <a:ext uri="{FF2B5EF4-FFF2-40B4-BE49-F238E27FC236}">
                <a16:creationId xmlns:a16="http://schemas.microsoft.com/office/drawing/2014/main" id="{53F48828-7DD9-096C-B14C-3651C8284EC8}"/>
              </a:ext>
            </a:extLst>
          </p:cNvPr>
          <p:cNvPicPr>
            <a:picLocks noGrp="1" noChangeAspect="1"/>
          </p:cNvPicPr>
          <p:nvPr>
            <p:ph sz="half" idx="1"/>
          </p:nvPr>
        </p:nvPicPr>
        <p:blipFill>
          <a:blip r:embed="rId2"/>
          <a:stretch>
            <a:fillRect/>
          </a:stretch>
        </p:blipFill>
        <p:spPr>
          <a:xfrm>
            <a:off x="677863" y="2160590"/>
            <a:ext cx="4183062" cy="3813490"/>
          </a:xfrm>
        </p:spPr>
      </p:pic>
      <p:pic>
        <p:nvPicPr>
          <p:cNvPr id="8" name="Content Placeholder 7">
            <a:extLst>
              <a:ext uri="{FF2B5EF4-FFF2-40B4-BE49-F238E27FC236}">
                <a16:creationId xmlns:a16="http://schemas.microsoft.com/office/drawing/2014/main" id="{95CD9974-75D3-89A7-9692-A44CB3E59380}"/>
              </a:ext>
            </a:extLst>
          </p:cNvPr>
          <p:cNvPicPr>
            <a:picLocks noGrp="1" noChangeAspect="1"/>
          </p:cNvPicPr>
          <p:nvPr>
            <p:ph sz="half" idx="2"/>
          </p:nvPr>
        </p:nvPicPr>
        <p:blipFill>
          <a:blip r:embed="rId3"/>
          <a:stretch>
            <a:fillRect/>
          </a:stretch>
        </p:blipFill>
        <p:spPr>
          <a:xfrm>
            <a:off x="5089525" y="2160590"/>
            <a:ext cx="4184650" cy="3813490"/>
          </a:xfrm>
        </p:spPr>
      </p:pic>
    </p:spTree>
    <p:extLst>
      <p:ext uri="{BB962C8B-B14F-4D97-AF65-F5344CB8AC3E}">
        <p14:creationId xmlns:p14="http://schemas.microsoft.com/office/powerpoint/2010/main" val="162321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04228A27-A088-6960-281B-D92942AF47F3}"/>
              </a:ext>
            </a:extLst>
          </p:cNvPr>
          <p:cNvPicPr>
            <a:picLocks noChangeAspect="1"/>
          </p:cNvPicPr>
          <p:nvPr/>
        </p:nvPicPr>
        <p:blipFill>
          <a:blip r:embed="rId2"/>
          <a:stretch>
            <a:fillRect/>
          </a:stretch>
        </p:blipFill>
        <p:spPr>
          <a:xfrm>
            <a:off x="2510699" y="1131994"/>
            <a:ext cx="7172479" cy="4590386"/>
          </a:xfrm>
          <a:prstGeom prst="rect">
            <a:avLst/>
          </a:prstGeom>
        </p:spPr>
      </p:pic>
    </p:spTree>
    <p:extLst>
      <p:ext uri="{BB962C8B-B14F-4D97-AF65-F5344CB8AC3E}">
        <p14:creationId xmlns:p14="http://schemas.microsoft.com/office/powerpoint/2010/main" val="2692569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83" name="Isosceles Triangle 308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420900E-65CA-76BB-2BF8-F2D374C189CB}"/>
              </a:ext>
            </a:extLst>
          </p:cNvPr>
          <p:cNvSpPr>
            <a:spLocks noGrp="1"/>
          </p:cNvSpPr>
          <p:nvPr>
            <p:ph type="title"/>
          </p:nvPr>
        </p:nvSpPr>
        <p:spPr>
          <a:xfrm>
            <a:off x="673754" y="643467"/>
            <a:ext cx="4203045" cy="1375608"/>
          </a:xfrm>
        </p:spPr>
        <p:txBody>
          <a:bodyPr anchor="ctr">
            <a:normAutofit/>
          </a:bodyPr>
          <a:lstStyle/>
          <a:p>
            <a:r>
              <a:rPr lang="en-US" dirty="0">
                <a:solidFill>
                  <a:schemeClr val="bg1"/>
                </a:solidFill>
              </a:rPr>
              <a:t>Fertilization </a:t>
            </a:r>
          </a:p>
        </p:txBody>
      </p:sp>
      <p:sp>
        <p:nvSpPr>
          <p:cNvPr id="3" name="Content Placeholder 2">
            <a:extLst>
              <a:ext uri="{FF2B5EF4-FFF2-40B4-BE49-F238E27FC236}">
                <a16:creationId xmlns:a16="http://schemas.microsoft.com/office/drawing/2014/main" id="{D779563B-ACD1-5B7D-CA6C-20BEB8F3A189}"/>
              </a:ext>
            </a:extLst>
          </p:cNvPr>
          <p:cNvSpPr>
            <a:spLocks noGrp="1"/>
          </p:cNvSpPr>
          <p:nvPr>
            <p:ph idx="1"/>
          </p:nvPr>
        </p:nvSpPr>
        <p:spPr>
          <a:xfrm>
            <a:off x="673754" y="2160590"/>
            <a:ext cx="3973943" cy="3440110"/>
          </a:xfrm>
        </p:spPr>
        <p:txBody>
          <a:bodyPr>
            <a:normAutofit/>
          </a:bodyPr>
          <a:lstStyle/>
          <a:p>
            <a:pPr>
              <a:lnSpc>
                <a:spcPct val="90000"/>
              </a:lnSpc>
            </a:pPr>
            <a:r>
              <a:rPr lang="en-US" sz="1400">
                <a:solidFill>
                  <a:schemeClr val="bg1"/>
                </a:solidFill>
              </a:rPr>
              <a:t>After fertilization: and, an ovule becomes a seed and an ovary becomes a fruit.</a:t>
            </a:r>
          </a:p>
          <a:p>
            <a:pPr>
              <a:lnSpc>
                <a:spcPct val="90000"/>
              </a:lnSpc>
            </a:pPr>
            <a:r>
              <a:rPr lang="en-US" sz="1400">
                <a:solidFill>
                  <a:schemeClr val="bg1"/>
                </a:solidFill>
              </a:rPr>
              <a:t> Fruit formation: usual case - An ovary becomes a fruit, and the ovary wall becomes the fruit wall (the pericarp).</a:t>
            </a:r>
          </a:p>
          <a:p>
            <a:pPr>
              <a:lnSpc>
                <a:spcPct val="90000"/>
              </a:lnSpc>
            </a:pPr>
            <a:r>
              <a:rPr lang="en-US" sz="1400">
                <a:solidFill>
                  <a:schemeClr val="bg1"/>
                </a:solidFill>
              </a:rPr>
              <a:t> Stamens and petals shrivel and fall off. </a:t>
            </a:r>
          </a:p>
          <a:p>
            <a:pPr>
              <a:lnSpc>
                <a:spcPct val="90000"/>
              </a:lnSpc>
            </a:pPr>
            <a:r>
              <a:rPr lang="en-US" sz="1400">
                <a:solidFill>
                  <a:schemeClr val="bg1"/>
                </a:solidFill>
              </a:rPr>
              <a:t>Fruits are two kinds: Fleshy edible fruits: example tomato, orange, cucumber. raspberries and blackberries consist of many small fruits clustered together</a:t>
            </a:r>
          </a:p>
          <a:p>
            <a:pPr>
              <a:lnSpc>
                <a:spcPct val="90000"/>
              </a:lnSpc>
            </a:pPr>
            <a:r>
              <a:rPr lang="en-US" sz="1400">
                <a:solidFill>
                  <a:schemeClr val="bg1"/>
                </a:solidFill>
              </a:rPr>
              <a:t> Dry not edible fruits: the ovary develops into dry capsule example: wallflower pod. lupin and bean pods at maturity.</a:t>
            </a:r>
          </a:p>
        </p:txBody>
      </p:sp>
      <p:pic>
        <p:nvPicPr>
          <p:cNvPr id="3074" name="Picture 2" descr="Plant Life Cycle Stock Illustrations – 4,677 Plant Life Cycle Stock  Illustrations, Vectors &amp; Clipart - Dreamstime">
            <a:extLst>
              <a:ext uri="{FF2B5EF4-FFF2-40B4-BE49-F238E27FC236}">
                <a16:creationId xmlns:a16="http://schemas.microsoft.com/office/drawing/2014/main" id="{A1692AD5-B7D3-5D2C-A6E8-309F9E058F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6249" y="972608"/>
            <a:ext cx="4643004" cy="4900269"/>
          </a:xfrm>
          <a:prstGeom prst="rect">
            <a:avLst/>
          </a:prstGeom>
          <a:noFill/>
          <a:extLst>
            <a:ext uri="{909E8E84-426E-40DD-AFC4-6F175D3DCCD1}">
              <a14:hiddenFill xmlns:a14="http://schemas.microsoft.com/office/drawing/2010/main">
                <a:solidFill>
                  <a:srgbClr val="FFFFFF"/>
                </a:solidFill>
              </a14:hiddenFill>
            </a:ext>
          </a:extLst>
        </p:spPr>
      </p:pic>
      <p:sp>
        <p:nvSpPr>
          <p:cNvPr id="3085" name="Isosceles Triangle 308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24567438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3649-6039-29AE-43D8-7CB2F3FB83EB}"/>
              </a:ext>
            </a:extLst>
          </p:cNvPr>
          <p:cNvSpPr>
            <a:spLocks noGrp="1"/>
          </p:cNvSpPr>
          <p:nvPr>
            <p:ph type="title"/>
          </p:nvPr>
        </p:nvSpPr>
        <p:spPr/>
        <p:txBody>
          <a:bodyPr/>
          <a:lstStyle/>
          <a:p>
            <a:r>
              <a:rPr lang="en-US"/>
              <a:t>What is a complete flower?</a:t>
            </a:r>
            <a:endParaRPr lang="en-US" dirty="0"/>
          </a:p>
        </p:txBody>
      </p:sp>
      <p:pic>
        <p:nvPicPr>
          <p:cNvPr id="5" name="Content Placeholder 4">
            <a:extLst>
              <a:ext uri="{FF2B5EF4-FFF2-40B4-BE49-F238E27FC236}">
                <a16:creationId xmlns:a16="http://schemas.microsoft.com/office/drawing/2014/main" id="{5937632D-0AB1-6765-3963-ED7CBD6BE2F9}"/>
              </a:ext>
            </a:extLst>
          </p:cNvPr>
          <p:cNvPicPr>
            <a:picLocks noGrp="1" noChangeAspect="1"/>
          </p:cNvPicPr>
          <p:nvPr>
            <p:ph idx="1"/>
          </p:nvPr>
        </p:nvPicPr>
        <p:blipFill>
          <a:blip r:embed="rId2"/>
          <a:stretch>
            <a:fillRect/>
          </a:stretch>
        </p:blipFill>
        <p:spPr>
          <a:xfrm>
            <a:off x="677334" y="1774200"/>
            <a:ext cx="7883623" cy="4267826"/>
          </a:xfrm>
        </p:spPr>
      </p:pic>
    </p:spTree>
    <p:extLst>
      <p:ext uri="{BB962C8B-B14F-4D97-AF65-F5344CB8AC3E}">
        <p14:creationId xmlns:p14="http://schemas.microsoft.com/office/powerpoint/2010/main" val="156141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C1CB3-15DD-A15D-7A7E-0E2E5171AF2D}"/>
              </a:ext>
            </a:extLst>
          </p:cNvPr>
          <p:cNvSpPr>
            <a:spLocks noGrp="1"/>
          </p:cNvSpPr>
          <p:nvPr>
            <p:ph type="title"/>
          </p:nvPr>
        </p:nvSpPr>
        <p:spPr>
          <a:xfrm>
            <a:off x="677334" y="609600"/>
            <a:ext cx="8596668" cy="809105"/>
          </a:xfrm>
        </p:spPr>
        <p:txBody>
          <a:bodyPr/>
          <a:lstStyle/>
          <a:p>
            <a:r>
              <a:rPr lang="en-US" dirty="0"/>
              <a:t>Dispersal of fruits and seeds</a:t>
            </a:r>
          </a:p>
        </p:txBody>
      </p:sp>
      <p:sp>
        <p:nvSpPr>
          <p:cNvPr id="3" name="Content Placeholder 2">
            <a:extLst>
              <a:ext uri="{FF2B5EF4-FFF2-40B4-BE49-F238E27FC236}">
                <a16:creationId xmlns:a16="http://schemas.microsoft.com/office/drawing/2014/main" id="{853281FC-41ED-6645-02B0-512C3AE22147}"/>
              </a:ext>
            </a:extLst>
          </p:cNvPr>
          <p:cNvSpPr>
            <a:spLocks noGrp="1"/>
          </p:cNvSpPr>
          <p:nvPr>
            <p:ph idx="1"/>
          </p:nvPr>
        </p:nvSpPr>
        <p:spPr>
          <a:xfrm>
            <a:off x="677334" y="1657005"/>
            <a:ext cx="8596668" cy="4384358"/>
          </a:xfrm>
        </p:spPr>
        <p:txBody>
          <a:bodyPr/>
          <a:lstStyle/>
          <a:p>
            <a:r>
              <a:rPr lang="en-US" dirty="0"/>
              <a:t>                            1)Wind                    2)Animals           3) Explosive fruits </a:t>
            </a:r>
          </a:p>
          <a:p>
            <a:pPr marL="0" indent="0">
              <a:buNone/>
            </a:pPr>
            <a:endParaRPr lang="en-US" dirty="0"/>
          </a:p>
          <a:p>
            <a:r>
              <a:rPr lang="en-US" b="1" dirty="0">
                <a:solidFill>
                  <a:schemeClr val="accent1">
                    <a:lumMod val="75000"/>
                  </a:schemeClr>
                </a:solidFill>
              </a:rPr>
              <a:t>Advantages of dispersal </a:t>
            </a:r>
          </a:p>
          <a:p>
            <a:r>
              <a:rPr lang="en-US" dirty="0"/>
              <a:t>• Dispersal reduces overcrowding and competitions for light and water between members of the same species.</a:t>
            </a:r>
          </a:p>
          <a:p>
            <a:r>
              <a:rPr lang="en-US" dirty="0"/>
              <a:t> • Dispersal results in plants growing in new places. (if environmental conditions are suitable).</a:t>
            </a:r>
          </a:p>
          <a:p>
            <a:r>
              <a:rPr lang="en-US" dirty="0"/>
              <a:t> • Dispersal brings about evolution, the varieties that are better adapted to the new environment are selected to survive and reproduce.</a:t>
            </a:r>
          </a:p>
        </p:txBody>
      </p:sp>
    </p:spTree>
    <p:extLst>
      <p:ext uri="{BB962C8B-B14F-4D97-AF65-F5344CB8AC3E}">
        <p14:creationId xmlns:p14="http://schemas.microsoft.com/office/powerpoint/2010/main" val="2356048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1B3A-B045-E508-30A1-F5D76F19DE82}"/>
              </a:ext>
            </a:extLst>
          </p:cNvPr>
          <p:cNvSpPr>
            <a:spLocks noGrp="1"/>
          </p:cNvSpPr>
          <p:nvPr>
            <p:ph type="title"/>
          </p:nvPr>
        </p:nvSpPr>
        <p:spPr/>
        <p:txBody>
          <a:bodyPr/>
          <a:lstStyle/>
          <a:p>
            <a:r>
              <a:rPr lang="en-US" dirty="0"/>
              <a:t>Wind dispersal </a:t>
            </a:r>
          </a:p>
        </p:txBody>
      </p:sp>
      <p:sp>
        <p:nvSpPr>
          <p:cNvPr id="3" name="Text Placeholder 2">
            <a:extLst>
              <a:ext uri="{FF2B5EF4-FFF2-40B4-BE49-F238E27FC236}">
                <a16:creationId xmlns:a16="http://schemas.microsoft.com/office/drawing/2014/main" id="{A3E442EB-6F85-4043-B7DD-5946C5D1427A}"/>
              </a:ext>
            </a:extLst>
          </p:cNvPr>
          <p:cNvSpPr>
            <a:spLocks noGrp="1"/>
          </p:cNvSpPr>
          <p:nvPr>
            <p:ph type="body" idx="1"/>
          </p:nvPr>
        </p:nvSpPr>
        <p:spPr>
          <a:xfrm>
            <a:off x="531658" y="1584721"/>
            <a:ext cx="4185623" cy="576262"/>
          </a:xfrm>
        </p:spPr>
        <p:txBody>
          <a:bodyPr/>
          <a:lstStyle/>
          <a:p>
            <a:r>
              <a:rPr lang="en-US" dirty="0"/>
              <a:t>A. Dandelion</a:t>
            </a:r>
          </a:p>
        </p:txBody>
      </p:sp>
      <p:sp>
        <p:nvSpPr>
          <p:cNvPr id="4" name="Content Placeholder 3">
            <a:extLst>
              <a:ext uri="{FF2B5EF4-FFF2-40B4-BE49-F238E27FC236}">
                <a16:creationId xmlns:a16="http://schemas.microsoft.com/office/drawing/2014/main" id="{A98334D2-9CB7-56DA-1F1F-79B26421100F}"/>
              </a:ext>
            </a:extLst>
          </p:cNvPr>
          <p:cNvSpPr>
            <a:spLocks noGrp="1"/>
          </p:cNvSpPr>
          <p:nvPr>
            <p:ph sz="half" idx="2"/>
          </p:nvPr>
        </p:nvSpPr>
        <p:spPr>
          <a:xfrm>
            <a:off x="607837" y="2792663"/>
            <a:ext cx="4185623" cy="3304117"/>
          </a:xfrm>
        </p:spPr>
        <p:txBody>
          <a:bodyPr/>
          <a:lstStyle/>
          <a:p>
            <a:r>
              <a:rPr lang="en-US" dirty="0"/>
              <a:t>Pappus of hair projects from the fruit and so increases its surface area. This allows the fruit to float over long distances from the parent plant in slight air currents.</a:t>
            </a:r>
          </a:p>
          <a:p>
            <a:endParaRPr lang="en-US" dirty="0"/>
          </a:p>
        </p:txBody>
      </p:sp>
      <p:sp>
        <p:nvSpPr>
          <p:cNvPr id="5" name="Text Placeholder 4">
            <a:extLst>
              <a:ext uri="{FF2B5EF4-FFF2-40B4-BE49-F238E27FC236}">
                <a16:creationId xmlns:a16="http://schemas.microsoft.com/office/drawing/2014/main" id="{BCD66EB9-ABA8-8044-7354-9F25BE95E314}"/>
              </a:ext>
            </a:extLst>
          </p:cNvPr>
          <p:cNvSpPr>
            <a:spLocks noGrp="1"/>
          </p:cNvSpPr>
          <p:nvPr>
            <p:ph type="body" sz="quarter" idx="3"/>
          </p:nvPr>
        </p:nvSpPr>
        <p:spPr>
          <a:xfrm>
            <a:off x="5088383" y="1642269"/>
            <a:ext cx="4185618" cy="576262"/>
          </a:xfrm>
        </p:spPr>
        <p:txBody>
          <a:bodyPr/>
          <a:lstStyle/>
          <a:p>
            <a:r>
              <a:rPr lang="en-US" dirty="0"/>
              <a:t>B. Sycamore (winged fruit)</a:t>
            </a:r>
          </a:p>
        </p:txBody>
      </p:sp>
      <p:sp>
        <p:nvSpPr>
          <p:cNvPr id="6" name="Content Placeholder 5">
            <a:extLst>
              <a:ext uri="{FF2B5EF4-FFF2-40B4-BE49-F238E27FC236}">
                <a16:creationId xmlns:a16="http://schemas.microsoft.com/office/drawing/2014/main" id="{D3BD783A-A9F4-E333-4446-4223CF82D346}"/>
              </a:ext>
            </a:extLst>
          </p:cNvPr>
          <p:cNvSpPr>
            <a:spLocks noGrp="1"/>
          </p:cNvSpPr>
          <p:nvPr>
            <p:ph sz="quarter" idx="4"/>
          </p:nvPr>
        </p:nvSpPr>
        <p:spPr>
          <a:xfrm>
            <a:off x="5289829" y="2737244"/>
            <a:ext cx="4185617" cy="3304117"/>
          </a:xfrm>
        </p:spPr>
        <p:txBody>
          <a:bodyPr/>
          <a:lstStyle/>
          <a:p>
            <a:r>
              <a:rPr lang="en-US" dirty="0"/>
              <a:t>It has a wing-like extension from the ovary wall, which causes the fruit to spin as it falls from the tree and so slow down its fall and carry it away in air currents.</a:t>
            </a:r>
          </a:p>
          <a:p>
            <a:endParaRPr lang="en-US" dirty="0"/>
          </a:p>
        </p:txBody>
      </p:sp>
      <p:pic>
        <p:nvPicPr>
          <p:cNvPr id="4098" name="Picture 2" descr="Vector illustration dandelion time. Two dandelions blowing in the wind. The  wind inflates a dandelion Stock Vector | Adobe Stock">
            <a:extLst>
              <a:ext uri="{FF2B5EF4-FFF2-40B4-BE49-F238E27FC236}">
                <a16:creationId xmlns:a16="http://schemas.microsoft.com/office/drawing/2014/main" id="{9330C846-45A8-CDF0-B663-483B18FBD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235" y="432478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idents demand action after 'millions' of Sycamore seeds rain down on  their homes and gardens - Lincolnshire Live">
            <a:extLst>
              <a:ext uri="{FF2B5EF4-FFF2-40B4-BE49-F238E27FC236}">
                <a16:creationId xmlns:a16="http://schemas.microsoft.com/office/drawing/2014/main" id="{ACF56F94-A9ED-3EEA-4821-A9283C407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416" y="4444721"/>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79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E98E-F831-CCC1-1661-9CDF528E783B}"/>
              </a:ext>
            </a:extLst>
          </p:cNvPr>
          <p:cNvSpPr>
            <a:spLocks noGrp="1"/>
          </p:cNvSpPr>
          <p:nvPr>
            <p:ph type="title"/>
          </p:nvPr>
        </p:nvSpPr>
        <p:spPr/>
        <p:txBody>
          <a:bodyPr/>
          <a:lstStyle/>
          <a:p>
            <a:r>
              <a:rPr lang="en-US" dirty="0"/>
              <a:t>Animal Dispersal </a:t>
            </a:r>
          </a:p>
        </p:txBody>
      </p:sp>
      <p:sp>
        <p:nvSpPr>
          <p:cNvPr id="3" name="Text Placeholder 2">
            <a:extLst>
              <a:ext uri="{FF2B5EF4-FFF2-40B4-BE49-F238E27FC236}">
                <a16:creationId xmlns:a16="http://schemas.microsoft.com/office/drawing/2014/main" id="{84B5E192-3172-E225-8663-7C887A6808EB}"/>
              </a:ext>
            </a:extLst>
          </p:cNvPr>
          <p:cNvSpPr>
            <a:spLocks noGrp="1"/>
          </p:cNvSpPr>
          <p:nvPr>
            <p:ph type="body" idx="1"/>
          </p:nvPr>
        </p:nvSpPr>
        <p:spPr>
          <a:xfrm>
            <a:off x="675744" y="1270000"/>
            <a:ext cx="4185623" cy="576262"/>
          </a:xfrm>
        </p:spPr>
        <p:txBody>
          <a:bodyPr/>
          <a:lstStyle/>
          <a:p>
            <a:r>
              <a:rPr lang="en-US" dirty="0"/>
              <a:t>A. Burdock</a:t>
            </a:r>
          </a:p>
        </p:txBody>
      </p:sp>
      <p:sp>
        <p:nvSpPr>
          <p:cNvPr id="4" name="Content Placeholder 3">
            <a:extLst>
              <a:ext uri="{FF2B5EF4-FFF2-40B4-BE49-F238E27FC236}">
                <a16:creationId xmlns:a16="http://schemas.microsoft.com/office/drawing/2014/main" id="{097F2A03-3975-349C-499F-52DCFF19BCA5}"/>
              </a:ext>
            </a:extLst>
          </p:cNvPr>
          <p:cNvSpPr>
            <a:spLocks noGrp="1"/>
          </p:cNvSpPr>
          <p:nvPr>
            <p:ph sz="half" idx="2"/>
          </p:nvPr>
        </p:nvSpPr>
        <p:spPr>
          <a:xfrm>
            <a:off x="675744" y="2172394"/>
            <a:ext cx="4185623" cy="3958860"/>
          </a:xfrm>
        </p:spPr>
        <p:txBody>
          <a:bodyPr/>
          <a:lstStyle/>
          <a:p>
            <a:r>
              <a:rPr lang="en-US" dirty="0"/>
              <a:t>It has hooked bracts, which catch in the fur of passing mammals, and the seeds fall out as the mammal moves about.</a:t>
            </a:r>
          </a:p>
          <a:p>
            <a:endParaRPr lang="en-US" dirty="0"/>
          </a:p>
        </p:txBody>
      </p:sp>
      <p:sp>
        <p:nvSpPr>
          <p:cNvPr id="5" name="Text Placeholder 4">
            <a:extLst>
              <a:ext uri="{FF2B5EF4-FFF2-40B4-BE49-F238E27FC236}">
                <a16:creationId xmlns:a16="http://schemas.microsoft.com/office/drawing/2014/main" id="{2EBA6091-125A-4921-8540-7CCCB5914CC9}"/>
              </a:ext>
            </a:extLst>
          </p:cNvPr>
          <p:cNvSpPr>
            <a:spLocks noGrp="1"/>
          </p:cNvSpPr>
          <p:nvPr>
            <p:ph type="body" sz="quarter" idx="3"/>
          </p:nvPr>
        </p:nvSpPr>
        <p:spPr>
          <a:xfrm>
            <a:off x="5088383" y="1354138"/>
            <a:ext cx="4185618" cy="576262"/>
          </a:xfrm>
        </p:spPr>
        <p:txBody>
          <a:bodyPr/>
          <a:lstStyle/>
          <a:p>
            <a:r>
              <a:rPr lang="en-US" dirty="0"/>
              <a:t>B. Blackberry</a:t>
            </a:r>
          </a:p>
        </p:txBody>
      </p:sp>
      <p:sp>
        <p:nvSpPr>
          <p:cNvPr id="6" name="Content Placeholder 5">
            <a:extLst>
              <a:ext uri="{FF2B5EF4-FFF2-40B4-BE49-F238E27FC236}">
                <a16:creationId xmlns:a16="http://schemas.microsoft.com/office/drawing/2014/main" id="{7AA9E07E-6F14-1600-3AD6-457EEEA9B3F7}"/>
              </a:ext>
            </a:extLst>
          </p:cNvPr>
          <p:cNvSpPr>
            <a:spLocks noGrp="1"/>
          </p:cNvSpPr>
          <p:nvPr>
            <p:ph sz="quarter" idx="4"/>
          </p:nvPr>
        </p:nvSpPr>
        <p:spPr>
          <a:xfrm>
            <a:off x="5088384" y="2128059"/>
            <a:ext cx="4185617" cy="3913304"/>
          </a:xfrm>
        </p:spPr>
        <p:txBody>
          <a:bodyPr/>
          <a:lstStyle/>
          <a:p>
            <a:r>
              <a:rPr lang="en-US" dirty="0"/>
              <a:t>When birds and mammal eat these fruits, the hard pips containing the seed are not digested and so pass out with the dropping of the bird away from the parent plant. Adaptation of these fruits to this type of dispersal: • Bright </a:t>
            </a:r>
            <a:r>
              <a:rPr lang="en-US" dirty="0" err="1"/>
              <a:t>colour</a:t>
            </a:r>
            <a:r>
              <a:rPr lang="en-US" dirty="0"/>
              <a:t>: attracts birds and mammals • Soft texture: source of food.</a:t>
            </a:r>
          </a:p>
          <a:p>
            <a:endParaRPr lang="en-US" dirty="0"/>
          </a:p>
        </p:txBody>
      </p:sp>
      <p:pic>
        <p:nvPicPr>
          <p:cNvPr id="5122" name="Picture 2" descr="Burdock, the Medicinal Root | Shades of Green Blog">
            <a:extLst>
              <a:ext uri="{FF2B5EF4-FFF2-40B4-BE49-F238E27FC236}">
                <a16:creationId xmlns:a16="http://schemas.microsoft.com/office/drawing/2014/main" id="{D4B002EB-AA98-17CD-8823-7F8D03CEC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301" y="4237856"/>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lackberry Plant Coir Products - Soft Fruits - Botanicoir">
            <a:extLst>
              <a:ext uri="{FF2B5EF4-FFF2-40B4-BE49-F238E27FC236}">
                <a16:creationId xmlns:a16="http://schemas.microsoft.com/office/drawing/2014/main" id="{3A865B97-6100-9D8F-FE1A-9ECA7A67A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286" y="4843549"/>
            <a:ext cx="1672196"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47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B71E-27BB-5A6C-07E7-D28B3DCCF110}"/>
              </a:ext>
            </a:extLst>
          </p:cNvPr>
          <p:cNvSpPr>
            <a:spLocks noGrp="1"/>
          </p:cNvSpPr>
          <p:nvPr>
            <p:ph type="title"/>
          </p:nvPr>
        </p:nvSpPr>
        <p:spPr/>
        <p:txBody>
          <a:bodyPr/>
          <a:lstStyle/>
          <a:p>
            <a:r>
              <a:rPr lang="en-US" dirty="0"/>
              <a:t>3) Explosive fruits</a:t>
            </a:r>
          </a:p>
        </p:txBody>
      </p:sp>
      <p:sp>
        <p:nvSpPr>
          <p:cNvPr id="3" name="Content Placeholder 2">
            <a:extLst>
              <a:ext uri="{FF2B5EF4-FFF2-40B4-BE49-F238E27FC236}">
                <a16:creationId xmlns:a16="http://schemas.microsoft.com/office/drawing/2014/main" id="{CD1ACBA2-D21A-BAD1-DAB6-6C78D1F991D1}"/>
              </a:ext>
            </a:extLst>
          </p:cNvPr>
          <p:cNvSpPr>
            <a:spLocks noGrp="1"/>
          </p:cNvSpPr>
          <p:nvPr>
            <p:ph idx="1"/>
          </p:nvPr>
        </p:nvSpPr>
        <p:spPr/>
        <p:txBody>
          <a:bodyPr/>
          <a:lstStyle/>
          <a:p>
            <a:r>
              <a:rPr lang="en-US" dirty="0"/>
              <a:t>3) Explosive fruits (e.g. lupin or beans): As the fruit (pod) wall loses water and dries, it splits open (cracks) forcing the seed out of the pod and away from the parent plant.</a:t>
            </a:r>
          </a:p>
          <a:p>
            <a:endParaRPr lang="en-US" dirty="0"/>
          </a:p>
        </p:txBody>
      </p:sp>
      <p:pic>
        <p:nvPicPr>
          <p:cNvPr id="5" name="Picture 4">
            <a:extLst>
              <a:ext uri="{FF2B5EF4-FFF2-40B4-BE49-F238E27FC236}">
                <a16:creationId xmlns:a16="http://schemas.microsoft.com/office/drawing/2014/main" id="{2CD2BD58-01EA-A67D-F1D0-1B21EBD7FA4E}"/>
              </a:ext>
            </a:extLst>
          </p:cNvPr>
          <p:cNvPicPr>
            <a:picLocks noChangeAspect="1"/>
          </p:cNvPicPr>
          <p:nvPr/>
        </p:nvPicPr>
        <p:blipFill>
          <a:blip r:embed="rId2"/>
          <a:stretch>
            <a:fillRect/>
          </a:stretch>
        </p:blipFill>
        <p:spPr>
          <a:xfrm>
            <a:off x="1695025" y="3308464"/>
            <a:ext cx="3141249" cy="3096231"/>
          </a:xfrm>
          <a:prstGeom prst="rect">
            <a:avLst/>
          </a:prstGeom>
        </p:spPr>
      </p:pic>
      <p:pic>
        <p:nvPicPr>
          <p:cNvPr id="7" name="Picture 6">
            <a:extLst>
              <a:ext uri="{FF2B5EF4-FFF2-40B4-BE49-F238E27FC236}">
                <a16:creationId xmlns:a16="http://schemas.microsoft.com/office/drawing/2014/main" id="{B515521E-7878-1284-29F3-8FA937B60C8E}"/>
              </a:ext>
            </a:extLst>
          </p:cNvPr>
          <p:cNvPicPr>
            <a:picLocks noChangeAspect="1"/>
          </p:cNvPicPr>
          <p:nvPr/>
        </p:nvPicPr>
        <p:blipFill>
          <a:blip r:embed="rId3"/>
          <a:stretch>
            <a:fillRect/>
          </a:stretch>
        </p:blipFill>
        <p:spPr>
          <a:xfrm>
            <a:off x="6005880" y="3308463"/>
            <a:ext cx="2376120" cy="3178061"/>
          </a:xfrm>
          <a:prstGeom prst="rect">
            <a:avLst/>
          </a:prstGeom>
        </p:spPr>
      </p:pic>
    </p:spTree>
    <p:extLst>
      <p:ext uri="{BB962C8B-B14F-4D97-AF65-F5344CB8AC3E}">
        <p14:creationId xmlns:p14="http://schemas.microsoft.com/office/powerpoint/2010/main" val="220746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8D58-EF5B-1D33-9ED9-C1A9D24AB234}"/>
              </a:ext>
            </a:extLst>
          </p:cNvPr>
          <p:cNvSpPr>
            <a:spLocks noGrp="1"/>
          </p:cNvSpPr>
          <p:nvPr>
            <p:ph type="title"/>
          </p:nvPr>
        </p:nvSpPr>
        <p:spPr>
          <a:xfrm>
            <a:off x="677334" y="609600"/>
            <a:ext cx="8596668" cy="1320800"/>
          </a:xfrm>
        </p:spPr>
        <p:txBody>
          <a:bodyPr anchor="t">
            <a:normAutofit/>
          </a:bodyPr>
          <a:lstStyle/>
          <a:p>
            <a:r>
              <a:rPr lang="en-US" dirty="0"/>
              <a:t>Parts of the flower</a:t>
            </a:r>
          </a:p>
        </p:txBody>
      </p:sp>
      <p:sp>
        <p:nvSpPr>
          <p:cNvPr id="3" name="Content Placeholder 2">
            <a:extLst>
              <a:ext uri="{FF2B5EF4-FFF2-40B4-BE49-F238E27FC236}">
                <a16:creationId xmlns:a16="http://schemas.microsoft.com/office/drawing/2014/main" id="{D6A55C21-F33E-AD68-1625-AF78AFDBC9F3}"/>
              </a:ext>
            </a:extLst>
          </p:cNvPr>
          <p:cNvSpPr>
            <a:spLocks noGrp="1"/>
          </p:cNvSpPr>
          <p:nvPr>
            <p:ph idx="1"/>
          </p:nvPr>
        </p:nvSpPr>
        <p:spPr>
          <a:xfrm>
            <a:off x="677334" y="2160589"/>
            <a:ext cx="3957349" cy="3880773"/>
          </a:xfrm>
        </p:spPr>
        <p:txBody>
          <a:bodyPr>
            <a:normAutofit/>
          </a:bodyPr>
          <a:lstStyle/>
          <a:p>
            <a:r>
              <a:rPr lang="en-US" dirty="0"/>
              <a:t>• Stamens: They are male reproductive organs of a flower. Each stamen has a stalk called filament, with an anther on the end. </a:t>
            </a:r>
          </a:p>
          <a:p>
            <a:r>
              <a:rPr lang="en-US" dirty="0"/>
              <a:t>Each anther consists of four pollen sacs in which the pollen grains are produced by cell division (</a:t>
            </a:r>
            <a:r>
              <a:rPr lang="en-US" dirty="0" err="1"/>
              <a:t>meioses</a:t>
            </a:r>
            <a:r>
              <a:rPr lang="en-US" dirty="0"/>
              <a:t>).</a:t>
            </a:r>
          </a:p>
          <a:p>
            <a:r>
              <a:rPr lang="en-US" dirty="0"/>
              <a:t> When the anthers are ripe, the pollen sacs split open and release the pollen.</a:t>
            </a:r>
          </a:p>
        </p:txBody>
      </p:sp>
      <p:pic>
        <p:nvPicPr>
          <p:cNvPr id="2050" name="Picture 2" descr="Garden Myth: Removing Lily Anthers Prolongs Flowering - Laidback Gardener">
            <a:extLst>
              <a:ext uri="{FF2B5EF4-FFF2-40B4-BE49-F238E27FC236}">
                <a16:creationId xmlns:a16="http://schemas.microsoft.com/office/drawing/2014/main" id="{324CC7D6-E59F-02ED-7A0E-CCF06959B8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 r="14413" b="-2"/>
          <a:stretch/>
        </p:blipFill>
        <p:spPr bwMode="auto">
          <a:xfrm>
            <a:off x="4857451" y="2159331"/>
            <a:ext cx="4415050"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98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1BC0-2357-2017-318C-77A7514EEECB}"/>
              </a:ext>
            </a:extLst>
          </p:cNvPr>
          <p:cNvSpPr>
            <a:spLocks noGrp="1"/>
          </p:cNvSpPr>
          <p:nvPr>
            <p:ph type="title"/>
          </p:nvPr>
        </p:nvSpPr>
        <p:spPr>
          <a:xfrm>
            <a:off x="677334" y="609600"/>
            <a:ext cx="8596668" cy="1320800"/>
          </a:xfrm>
        </p:spPr>
        <p:txBody>
          <a:bodyPr anchor="t">
            <a:normAutofit/>
          </a:bodyPr>
          <a:lstStyle/>
          <a:p>
            <a:r>
              <a:rPr lang="en-US"/>
              <a:t>Parts of the flower</a:t>
            </a:r>
            <a:endParaRPr lang="en-US" dirty="0"/>
          </a:p>
        </p:txBody>
      </p:sp>
      <p:sp>
        <p:nvSpPr>
          <p:cNvPr id="3" name="Content Placeholder 2">
            <a:extLst>
              <a:ext uri="{FF2B5EF4-FFF2-40B4-BE49-F238E27FC236}">
                <a16:creationId xmlns:a16="http://schemas.microsoft.com/office/drawing/2014/main" id="{04638DB1-FC91-0521-C904-2CE2239BFAF8}"/>
              </a:ext>
            </a:extLst>
          </p:cNvPr>
          <p:cNvSpPr>
            <a:spLocks noGrp="1"/>
          </p:cNvSpPr>
          <p:nvPr>
            <p:ph idx="1"/>
          </p:nvPr>
        </p:nvSpPr>
        <p:spPr>
          <a:xfrm>
            <a:off x="6336287" y="2160589"/>
            <a:ext cx="2934714" cy="3880773"/>
          </a:xfrm>
        </p:spPr>
        <p:txBody>
          <a:bodyPr>
            <a:normAutofit/>
          </a:bodyPr>
          <a:lstStyle/>
          <a:p>
            <a:pPr>
              <a:lnSpc>
                <a:spcPct val="90000"/>
              </a:lnSpc>
            </a:pPr>
            <a:r>
              <a:rPr lang="en-US" sz="1400"/>
              <a:t>• Petals: They are usually bright </a:t>
            </a:r>
            <a:r>
              <a:rPr lang="en-US" sz="1400" err="1"/>
              <a:t>coloured</a:t>
            </a:r>
            <a:r>
              <a:rPr lang="en-US" sz="1400"/>
              <a:t> and sometimes scented. the </a:t>
            </a:r>
            <a:r>
              <a:rPr lang="en-US" sz="1400" err="1"/>
              <a:t>colour</a:t>
            </a:r>
            <a:r>
              <a:rPr lang="en-US" sz="1400"/>
              <a:t> and scent of the petal attract insects to the flower, the insects may bring about pollination. </a:t>
            </a:r>
          </a:p>
          <a:p>
            <a:pPr>
              <a:lnSpc>
                <a:spcPct val="90000"/>
              </a:lnSpc>
            </a:pPr>
            <a:r>
              <a:rPr lang="en-US" sz="1400" b="1"/>
              <a:t>Note</a:t>
            </a:r>
            <a:r>
              <a:rPr lang="en-US" sz="1400"/>
              <a:t>: the flower of grasses and many trees don't have petals but small leaf-like structure called bracts, which enclose the reproductive organ. </a:t>
            </a:r>
          </a:p>
          <a:p>
            <a:pPr>
              <a:lnSpc>
                <a:spcPct val="90000"/>
              </a:lnSpc>
            </a:pPr>
            <a:r>
              <a:rPr lang="en-US" sz="1400"/>
              <a:t>• Sepals: These are green leaflets which lie outside the petals. They protect the flower when it is in the bud. </a:t>
            </a:r>
          </a:p>
        </p:txBody>
      </p:sp>
      <p:pic>
        <p:nvPicPr>
          <p:cNvPr id="1026" name="Picture 2" descr="Learn Basics of Flower in 3 minutes.">
            <a:extLst>
              <a:ext uri="{FF2B5EF4-FFF2-40B4-BE49-F238E27FC236}">
                <a16:creationId xmlns:a16="http://schemas.microsoft.com/office/drawing/2014/main" id="{7357EC20-F7E3-998A-049D-350D6BEBAC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54" r="2" b="2"/>
          <a:stretch/>
        </p:blipFill>
        <p:spPr bwMode="auto">
          <a:xfrm>
            <a:off x="677334" y="2159331"/>
            <a:ext cx="5423429"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A271-AB2B-3BFE-70E9-8F88773A74D9}"/>
              </a:ext>
            </a:extLst>
          </p:cNvPr>
          <p:cNvSpPr>
            <a:spLocks noGrp="1"/>
          </p:cNvSpPr>
          <p:nvPr>
            <p:ph type="title"/>
          </p:nvPr>
        </p:nvSpPr>
        <p:spPr/>
        <p:txBody>
          <a:bodyPr/>
          <a:lstStyle/>
          <a:p>
            <a:r>
              <a:rPr lang="en-US" dirty="0"/>
              <a:t>Parts of the flower</a:t>
            </a:r>
          </a:p>
        </p:txBody>
      </p:sp>
      <p:sp>
        <p:nvSpPr>
          <p:cNvPr id="3" name="Content Placeholder 2">
            <a:extLst>
              <a:ext uri="{FF2B5EF4-FFF2-40B4-BE49-F238E27FC236}">
                <a16:creationId xmlns:a16="http://schemas.microsoft.com/office/drawing/2014/main" id="{9C87C917-EEAD-EDB8-3A18-7B534A319FAB}"/>
              </a:ext>
            </a:extLst>
          </p:cNvPr>
          <p:cNvSpPr>
            <a:spLocks noGrp="1"/>
          </p:cNvSpPr>
          <p:nvPr>
            <p:ph idx="1"/>
          </p:nvPr>
        </p:nvSpPr>
        <p:spPr/>
        <p:txBody>
          <a:bodyPr/>
          <a:lstStyle/>
          <a:p>
            <a:r>
              <a:rPr lang="en-US" dirty="0"/>
              <a:t>• Carpel: These are the female reproductive organ. A carpel consists of an ovary, bearing a style and a stigma. Inside the ovary there are one or more ovules. The ovule will become a seed, and the whole ovary will become a fruit. The style and stigma project from the top of the ovary. The stigma has a sticky surface and pollen grains stick to it during pollination.</a:t>
            </a:r>
          </a:p>
          <a:p>
            <a:r>
              <a:rPr lang="en-US" dirty="0"/>
              <a:t> • Receptacle: It is the expanded end of a flower stalk. The other structures of the flower are attached to it. In few cases after fertilization, the receptacle becomes fleshy and edible e.g. : apple and pear.</a:t>
            </a:r>
          </a:p>
        </p:txBody>
      </p:sp>
    </p:spTree>
    <p:extLst>
      <p:ext uri="{BB962C8B-B14F-4D97-AF65-F5344CB8AC3E}">
        <p14:creationId xmlns:p14="http://schemas.microsoft.com/office/powerpoint/2010/main" val="355213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29">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schematic&#10;&#10;Description automatically generated">
            <a:extLst>
              <a:ext uri="{FF2B5EF4-FFF2-40B4-BE49-F238E27FC236}">
                <a16:creationId xmlns:a16="http://schemas.microsoft.com/office/drawing/2014/main" id="{620A0A39-56DF-C20B-0D34-2A665C537B82}"/>
              </a:ext>
            </a:extLst>
          </p:cNvPr>
          <p:cNvPicPr>
            <a:picLocks noChangeAspect="1"/>
          </p:cNvPicPr>
          <p:nvPr/>
        </p:nvPicPr>
        <p:blipFill>
          <a:blip r:embed="rId2"/>
          <a:stretch>
            <a:fillRect/>
          </a:stretch>
        </p:blipFill>
        <p:spPr>
          <a:xfrm>
            <a:off x="1008267" y="643466"/>
            <a:ext cx="10175466" cy="5571067"/>
          </a:xfrm>
          <a:prstGeom prst="rect">
            <a:avLst/>
          </a:prstGeom>
        </p:spPr>
      </p:pic>
    </p:spTree>
    <p:extLst>
      <p:ext uri="{BB962C8B-B14F-4D97-AF65-F5344CB8AC3E}">
        <p14:creationId xmlns:p14="http://schemas.microsoft.com/office/powerpoint/2010/main" val="49749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B27982-871E-F26E-9B30-26C498990AB6}"/>
              </a:ext>
            </a:extLst>
          </p:cNvPr>
          <p:cNvPicPr>
            <a:picLocks noChangeAspect="1"/>
          </p:cNvPicPr>
          <p:nvPr/>
        </p:nvPicPr>
        <p:blipFill>
          <a:blip r:embed="rId2"/>
          <a:stretch>
            <a:fillRect/>
          </a:stretch>
        </p:blipFill>
        <p:spPr>
          <a:xfrm>
            <a:off x="964276" y="374787"/>
            <a:ext cx="7863840" cy="6338647"/>
          </a:xfrm>
          <a:prstGeom prst="rect">
            <a:avLst/>
          </a:prstGeom>
        </p:spPr>
      </p:pic>
    </p:spTree>
    <p:extLst>
      <p:ext uri="{BB962C8B-B14F-4D97-AF65-F5344CB8AC3E}">
        <p14:creationId xmlns:p14="http://schemas.microsoft.com/office/powerpoint/2010/main" val="321271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8B0-8681-02DB-00DD-88A1C5CF870E}"/>
              </a:ext>
            </a:extLst>
          </p:cNvPr>
          <p:cNvSpPr>
            <a:spLocks noGrp="1"/>
          </p:cNvSpPr>
          <p:nvPr>
            <p:ph type="title"/>
          </p:nvPr>
        </p:nvSpPr>
        <p:spPr/>
        <p:txBody>
          <a:bodyPr/>
          <a:lstStyle/>
          <a:p>
            <a:pPr algn="ctr"/>
            <a:r>
              <a:rPr lang="en-US"/>
              <a:t>Pollination</a:t>
            </a:r>
            <a:endParaRPr lang="en-US" dirty="0"/>
          </a:p>
        </p:txBody>
      </p:sp>
      <p:pic>
        <p:nvPicPr>
          <p:cNvPr id="5" name="Content Placeholder 4">
            <a:extLst>
              <a:ext uri="{FF2B5EF4-FFF2-40B4-BE49-F238E27FC236}">
                <a16:creationId xmlns:a16="http://schemas.microsoft.com/office/drawing/2014/main" id="{67E0EE12-3F94-7E23-E183-B446BD617F46}"/>
              </a:ext>
            </a:extLst>
          </p:cNvPr>
          <p:cNvPicPr>
            <a:picLocks noGrp="1" noChangeAspect="1"/>
          </p:cNvPicPr>
          <p:nvPr>
            <p:ph idx="1"/>
          </p:nvPr>
        </p:nvPicPr>
        <p:blipFill>
          <a:blip r:embed="rId2"/>
          <a:stretch>
            <a:fillRect/>
          </a:stretch>
        </p:blipFill>
        <p:spPr>
          <a:xfrm>
            <a:off x="580663" y="1568336"/>
            <a:ext cx="7763002" cy="4473690"/>
          </a:xfrm>
        </p:spPr>
      </p:pic>
    </p:spTree>
    <p:extLst>
      <p:ext uri="{BB962C8B-B14F-4D97-AF65-F5344CB8AC3E}">
        <p14:creationId xmlns:p14="http://schemas.microsoft.com/office/powerpoint/2010/main" val="9600879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BDB6132EC19A4A90D107D961AD02FA" ma:contentTypeVersion="2" ma:contentTypeDescription="Create a new document." ma:contentTypeScope="" ma:versionID="94801eddc042132eec5e215415f7304c">
  <xsd:schema xmlns:xsd="http://www.w3.org/2001/XMLSchema" xmlns:xs="http://www.w3.org/2001/XMLSchema" xmlns:p="http://schemas.microsoft.com/office/2006/metadata/properties" xmlns:ns2="1294b044-1a71-43e2-84b5-2a2069f3051a" targetNamespace="http://schemas.microsoft.com/office/2006/metadata/properties" ma:root="true" ma:fieldsID="924d2b84fdc5695a18927c571fb6b5c1" ns2:_="">
    <xsd:import namespace="1294b044-1a71-43e2-84b5-2a2069f3051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4b044-1a71-43e2-84b5-2a2069f305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ABF7DE-0D83-4F59-8C6A-9B18CC48C02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BF22992-E339-46E2-9CD0-826C7107C6F7}">
  <ds:schemaRefs>
    <ds:schemaRef ds:uri="http://schemas.microsoft.com/sharepoint/v3/contenttype/forms"/>
  </ds:schemaRefs>
</ds:datastoreItem>
</file>

<file path=customXml/itemProps3.xml><?xml version="1.0" encoding="utf-8"?>
<ds:datastoreItem xmlns:ds="http://schemas.openxmlformats.org/officeDocument/2006/customXml" ds:itemID="{3F92A268-838D-4196-9EE9-5789A5EB1442}"/>
</file>

<file path=docProps/app.xml><?xml version="1.0" encoding="utf-8"?>
<Properties xmlns="http://schemas.openxmlformats.org/officeDocument/2006/extended-properties" xmlns:vt="http://schemas.openxmlformats.org/officeDocument/2006/docPropsVTypes">
  <Template>Facet</Template>
  <TotalTime>77</TotalTime>
  <Words>922</Words>
  <Application>Microsoft Office PowerPoint</Application>
  <PresentationFormat>Widescreen</PresentationFormat>
  <Paragraphs>68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Facet</vt:lpstr>
      <vt:lpstr>Reproduction in flowering plants</vt:lpstr>
      <vt:lpstr>The flower and types of reproduction:</vt:lpstr>
      <vt:lpstr>What is a complete flower?</vt:lpstr>
      <vt:lpstr>Parts of the flower</vt:lpstr>
      <vt:lpstr>Parts of the flower</vt:lpstr>
      <vt:lpstr>Parts of the flower</vt:lpstr>
      <vt:lpstr>PowerPoint Presentation</vt:lpstr>
      <vt:lpstr>PowerPoint Presentation</vt:lpstr>
      <vt:lpstr>Pollination</vt:lpstr>
      <vt:lpstr>A. What Is self pollination?</vt:lpstr>
      <vt:lpstr>Advantages and Disadvantages of self pollination</vt:lpstr>
      <vt:lpstr>B. What is cross pollination?</vt:lpstr>
      <vt:lpstr>Advantages and disadvantages of cross pollination</vt:lpstr>
      <vt:lpstr>Structural adaptations of an insect-pollinated flower — Clitoria </vt:lpstr>
      <vt:lpstr>PowerPoint Presentation</vt:lpstr>
      <vt:lpstr>Pollination of Clitoria </vt:lpstr>
      <vt:lpstr>PowerPoint Presentation</vt:lpstr>
      <vt:lpstr>PowerPoint Presentation</vt:lpstr>
      <vt:lpstr>PowerPoint Presentation</vt:lpstr>
      <vt:lpstr>Structural adaptations of a wind-pollinated flower — Ischaemum muticum  </vt:lpstr>
      <vt:lpstr>Ischaemum muticum</vt:lpstr>
      <vt:lpstr>Insect pollination VS Wind pollination</vt:lpstr>
      <vt:lpstr>Fertilization </vt:lpstr>
      <vt:lpstr>Fertilization </vt:lpstr>
      <vt:lpstr>PowerPoint Presentation</vt:lpstr>
      <vt:lpstr>Fertilization </vt:lpstr>
      <vt:lpstr>Fertilization </vt:lpstr>
      <vt:lpstr>PowerPoint Presentation</vt:lpstr>
      <vt:lpstr>Fertilization </vt:lpstr>
      <vt:lpstr>Dispersal of fruits and seeds</vt:lpstr>
      <vt:lpstr>Wind dispersal </vt:lpstr>
      <vt:lpstr>Animal Dispersal </vt:lpstr>
      <vt:lpstr>3) Explosive fruits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Reproduction in flowering plants</dc:title>
  <dc:creator>marwa M</dc:creator>
  <cp:lastModifiedBy>marwa M</cp:lastModifiedBy>
  <cp:revision>2</cp:revision>
  <dcterms:created xsi:type="dcterms:W3CDTF">2022-10-30T03:51:38Z</dcterms:created>
  <dcterms:modified xsi:type="dcterms:W3CDTF">2022-10-30T07:11:02Z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0x01010098BDB6132EC19A4A90D107D961AD02FA</vt:lpwstr>
  </property>
</Properties>
</file>